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715000" cx="9144000"/>
  <p:notesSz cx="6797675" cy="9926625"/>
  <p:embeddedFontLst>
    <p:embeddedFont>
      <p:font typeface="Kaushan Script"/>
      <p:regular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86" roundtripDataSignature="AMtx7mh1CdFsBULob5Mng8qrO0gvqg1/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customschemas.google.com/relationships/presentationmetadata" Target="metadata"/><Relationship Id="rId41" Type="http://schemas.openxmlformats.org/officeDocument/2006/relationships/slide" Target="slides/slide36.xml"/><Relationship Id="rId85" Type="http://schemas.openxmlformats.org/officeDocument/2006/relationships/font" Target="fonts/KaushanScript-regular.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 name="Google Shape;33;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Es posible tener elementos </a:t>
            </a:r>
            <a:r>
              <a:rPr b="1" lang="es-PE" sz="1200">
                <a:solidFill>
                  <a:srgbClr val="262626"/>
                </a:solidFill>
                <a:latin typeface="Arial"/>
                <a:ea typeface="Arial"/>
                <a:cs typeface="Arial"/>
                <a:sym typeface="Arial"/>
              </a:rPr>
              <a:t>article</a:t>
            </a:r>
            <a:r>
              <a:rPr lang="es-PE" sz="1200">
                <a:solidFill>
                  <a:srgbClr val="262626"/>
                </a:solidFill>
                <a:latin typeface="Arial"/>
                <a:ea typeface="Arial"/>
                <a:cs typeface="Arial"/>
                <a:sym typeface="Arial"/>
              </a:rPr>
              <a:t> anidados; en ese caso, los elementos internos deben ser artículos relacionados con el elemento exterior.</a:t>
            </a:r>
            <a:endParaRPr/>
          </a:p>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El elemento </a:t>
            </a:r>
            <a:r>
              <a:rPr b="1" lang="es-PE" sz="1200">
                <a:solidFill>
                  <a:srgbClr val="262626"/>
                </a:solidFill>
                <a:latin typeface="Arial"/>
                <a:ea typeface="Arial"/>
                <a:cs typeface="Arial"/>
                <a:sym typeface="Arial"/>
              </a:rPr>
              <a:t>aside</a:t>
            </a:r>
            <a:r>
              <a:rPr lang="es-PE" sz="1200">
                <a:solidFill>
                  <a:srgbClr val="262626"/>
                </a:solidFill>
                <a:latin typeface="Arial"/>
                <a:ea typeface="Arial"/>
                <a:cs typeface="Arial"/>
                <a:sym typeface="Arial"/>
              </a:rPr>
              <a:t> generalmente se representa como una barra lateral que puede contener anuncios, </a:t>
            </a:r>
            <a:r>
              <a:rPr lang="es-PE" sz="1200">
                <a:solidFill>
                  <a:srgbClr val="262626"/>
                </a:solidFill>
              </a:rPr>
              <a:t>la lista de artículos más populares, entre otro tipo de contenido.</a:t>
            </a:r>
            <a:endParaRPr>
              <a:latin typeface="Arial"/>
              <a:ea typeface="Arial"/>
              <a:cs typeface="Arial"/>
              <a:sym typeface="Arial"/>
            </a:endParaRPr>
          </a:p>
        </p:txBody>
      </p:sp>
      <p:sp>
        <p:nvSpPr>
          <p:cNvPr id="117" name="Google Shape;117;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Pueden existir varios elementos </a:t>
            </a:r>
            <a:r>
              <a:rPr b="1" lang="es-PE" sz="1200">
                <a:solidFill>
                  <a:srgbClr val="262626"/>
                </a:solidFill>
                <a:latin typeface="Arial"/>
                <a:ea typeface="Arial"/>
                <a:cs typeface="Arial"/>
                <a:sym typeface="Arial"/>
              </a:rPr>
              <a:t>footer</a:t>
            </a:r>
            <a:r>
              <a:rPr lang="es-PE" sz="1200">
                <a:solidFill>
                  <a:srgbClr val="262626"/>
                </a:solidFill>
                <a:latin typeface="Arial"/>
                <a:ea typeface="Arial"/>
                <a:cs typeface="Arial"/>
                <a:sym typeface="Arial"/>
              </a:rPr>
              <a:t> en un documento.</a:t>
            </a:r>
            <a:endParaRPr/>
          </a:p>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El elemento </a:t>
            </a:r>
            <a:r>
              <a:rPr b="1" lang="es-PE" sz="1200">
                <a:solidFill>
                  <a:srgbClr val="262626"/>
                </a:solidFill>
                <a:latin typeface="Arial"/>
                <a:ea typeface="Arial"/>
                <a:cs typeface="Arial"/>
                <a:sym typeface="Arial"/>
              </a:rPr>
              <a:t>address</a:t>
            </a:r>
            <a:r>
              <a:rPr lang="es-PE" sz="1200">
                <a:solidFill>
                  <a:srgbClr val="262626"/>
                </a:solidFill>
                <a:latin typeface="Arial"/>
                <a:ea typeface="Arial"/>
                <a:cs typeface="Arial"/>
                <a:sym typeface="Arial"/>
              </a:rPr>
              <a:t> puede contener toda la información que permita contactar con el autor de la página o con la organización asociada al sitio web.</a:t>
            </a:r>
            <a:endParaRPr>
              <a:latin typeface="Arial"/>
              <a:ea typeface="Arial"/>
              <a:cs typeface="Arial"/>
              <a:sym typeface="Arial"/>
            </a:endParaRPr>
          </a:p>
        </p:txBody>
      </p:sp>
      <p:sp>
        <p:nvSpPr>
          <p:cNvPr id="129" name="Google Shape;129;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141" name="Google Shape;141;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8" name="Google Shape;148;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6" name="Google Shape;156;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64" name="Google Shape;164;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b="1" lang="es-PE">
                <a:latin typeface="Arial"/>
                <a:ea typeface="Arial"/>
                <a:cs typeface="Arial"/>
                <a:sym typeface="Arial"/>
              </a:rPr>
              <a:t>Link Building</a:t>
            </a:r>
            <a:r>
              <a:rPr lang="es-PE">
                <a:latin typeface="Arial"/>
                <a:ea typeface="Arial"/>
                <a:cs typeface="Arial"/>
                <a:sym typeface="Arial"/>
              </a:rPr>
              <a:t> es una práctica que consiste en ejecutar estrategias para conseguir enlaces que apunten hacia nuestro sitio web.</a:t>
            </a:r>
            <a:endParaRPr/>
          </a:p>
        </p:txBody>
      </p:sp>
      <p:sp>
        <p:nvSpPr>
          <p:cNvPr id="172" name="Google Shape;172;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180" name="Google Shape;180;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87" name="Google Shape;187;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5" name="Google Shape;195;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6" name="Google Shape;46;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03" name="Google Shape;203;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b="0" lang="es-PE">
                <a:latin typeface="Arial"/>
                <a:ea typeface="Arial"/>
                <a:cs typeface="Arial"/>
                <a:sym typeface="Arial"/>
              </a:rPr>
              <a:t>Es preferible colocar un enlace tal como “Conozca más sobre &lt;a href=“https://code.visualstudio.com/”&gt;Visual Studio Code&lt;/a&gt;” que un enlace como “Conozca Visual Studio Code &lt;a href=“https://code.visualstudio.com/”&gt;aquí&lt;/a&gt;”</a:t>
            </a:r>
            <a:endParaRPr/>
          </a:p>
          <a:p>
            <a:pPr indent="-171450" lvl="0" marL="171450" rtl="0" algn="l">
              <a:lnSpc>
                <a:spcPct val="100000"/>
              </a:lnSpc>
              <a:spcBef>
                <a:spcPts val="0"/>
              </a:spcBef>
              <a:spcAft>
                <a:spcPts val="0"/>
              </a:spcAft>
              <a:buClr>
                <a:schemeClr val="dk1"/>
              </a:buClr>
              <a:buSzPts val="1200"/>
              <a:buFont typeface="Arial"/>
              <a:buChar char="•"/>
            </a:pPr>
            <a:r>
              <a:rPr b="1" lang="es-PE">
                <a:latin typeface="Arial"/>
                <a:ea typeface="Arial"/>
                <a:cs typeface="Arial"/>
                <a:sym typeface="Arial"/>
              </a:rPr>
              <a:t>Tabindex</a:t>
            </a:r>
            <a:r>
              <a:rPr lang="es-PE">
                <a:latin typeface="Arial"/>
                <a:ea typeface="Arial"/>
                <a:cs typeface="Arial"/>
                <a:sym typeface="Arial"/>
              </a:rPr>
              <a:t> es un atributo global, es decir que puede aplicarse a la mayoría de elementos HTML, que indica si el elemento puede tomar el foco de la navegación y ser accesible mediante la navegación secuencial mediante la tecla </a:t>
            </a:r>
            <a:r>
              <a:rPr b="1" lang="es-PE">
                <a:latin typeface="Arial"/>
                <a:ea typeface="Arial"/>
                <a:cs typeface="Arial"/>
                <a:sym typeface="Arial"/>
              </a:rPr>
              <a:t>Tab</a:t>
            </a:r>
            <a:r>
              <a:rPr lang="es-PE">
                <a:latin typeface="Arial"/>
                <a:ea typeface="Arial"/>
                <a:cs typeface="Arial"/>
                <a:sym typeface="Arial"/>
              </a:rPr>
              <a:t>.</a:t>
            </a:r>
            <a:endParaRPr/>
          </a:p>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Pueden utilizarse enlaces como &lt;a target="_blank" href="2020-reporte-anual.ppt"&gt;Informe anual de 2017 (PowerPoint)&lt;/a&gt;</a:t>
            </a:r>
            <a:endParaRPr/>
          </a:p>
        </p:txBody>
      </p:sp>
      <p:sp>
        <p:nvSpPr>
          <p:cNvPr id="211" name="Google Shape;211;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219" name="Google Shape;219;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270" name="Google Shape;270;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77" name="Google Shape;277;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85" name="Google Shape;285;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3" name="Google Shape;53;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4" name="Google Shape;294;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4" name="Google Shape;30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3" name="Google Shape;313;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323" name="Google Shape;323;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0" name="Google Shape;330;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9" name="Google Shape;33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348" name="Google Shape;348;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55" name="Google Shape;355;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63" name="Google Shape;363;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71" name="Google Shape;371;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60" name="Google Shape;60;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79" name="Google Shape;379;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86" name="Google Shape;386;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95" name="Google Shape;395;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02" name="Google Shape;402;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410" name="Google Shape;410;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17" name="Google Shape;417;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27" name="Google Shape;427;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37" name="Google Shape;437;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46" name="Google Shape;446;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55" name="Google Shape;455;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7" name="Google Shape;67;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65" name="Google Shape;465;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474" name="Google Shape;474;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81" name="Google Shape;481;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89" name="Google Shape;489;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97" name="Google Shape;497;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5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07" name="Google Shape;507;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5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17" name="Google Shape;517;p5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5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26" name="Google Shape;526;p5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5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35" name="Google Shape;535;p5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5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45" name="Google Shape;545;p5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5" name="Google Shape;75;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6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555" name="Google Shape;555;p6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6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62" name="Google Shape;562;p6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6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70" name="Google Shape;570;p6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6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59677B"/>
              </a:buClr>
              <a:buSzPts val="1200"/>
              <a:buFont typeface="Arial"/>
              <a:buNone/>
            </a:pPr>
            <a:r>
              <a:rPr b="0" i="0" lang="es-PE">
                <a:solidFill>
                  <a:srgbClr val="59677B"/>
                </a:solidFill>
                <a:latin typeface="Arial"/>
                <a:ea typeface="Arial"/>
                <a:cs typeface="Arial"/>
                <a:sym typeface="Arial"/>
              </a:rPr>
              <a:t>Los exploradores desactivan el autoplay a menos que el video este ”muteado”.</a:t>
            </a:r>
            <a:endParaRPr/>
          </a:p>
          <a:p>
            <a:pPr indent="0" lvl="0" marL="0" rtl="0" algn="l">
              <a:lnSpc>
                <a:spcPct val="100000"/>
              </a:lnSpc>
              <a:spcBef>
                <a:spcPts val="0"/>
              </a:spcBef>
              <a:spcAft>
                <a:spcPts val="0"/>
              </a:spcAft>
              <a:buClr>
                <a:srgbClr val="59677B"/>
              </a:buClr>
              <a:buSzPts val="1200"/>
              <a:buFont typeface="Arial"/>
              <a:buNone/>
            </a:pPr>
            <a:r>
              <a:rPr b="0" i="0" lang="es-PE">
                <a:solidFill>
                  <a:srgbClr val="59677B"/>
                </a:solidFill>
                <a:latin typeface="Arial"/>
                <a:ea typeface="Arial"/>
                <a:cs typeface="Arial"/>
                <a:sym typeface="Arial"/>
              </a:rPr>
              <a:t>&lt;</a:t>
            </a:r>
            <a:r>
              <a:rPr b="0" i="0" lang="es-PE">
                <a:solidFill>
                  <a:srgbClr val="788CA8"/>
                </a:solidFill>
                <a:latin typeface="Arial"/>
                <a:ea typeface="Arial"/>
                <a:cs typeface="Arial"/>
                <a:sym typeface="Arial"/>
              </a:rPr>
              <a:t>video </a:t>
            </a:r>
            <a:r>
              <a:rPr b="0" i="0" lang="es-PE">
                <a:solidFill>
                  <a:srgbClr val="C7D6EC"/>
                </a:solidFill>
                <a:latin typeface="Arial"/>
                <a:ea typeface="Arial"/>
                <a:cs typeface="Arial"/>
                <a:sym typeface="Arial"/>
              </a:rPr>
              <a:t>autoplay</a:t>
            </a:r>
            <a:r>
              <a:rPr b="0" i="0" lang="es-PE">
                <a:solidFill>
                  <a:srgbClr val="788CA8"/>
                </a:solidFill>
                <a:latin typeface="Arial"/>
                <a:ea typeface="Arial"/>
                <a:cs typeface="Arial"/>
                <a:sym typeface="Arial"/>
              </a:rPr>
              <a:t> </a:t>
            </a:r>
            <a:r>
              <a:rPr b="0" i="0" lang="es-PE">
                <a:solidFill>
                  <a:srgbClr val="C7D6EC"/>
                </a:solidFill>
                <a:latin typeface="Arial"/>
                <a:ea typeface="Arial"/>
                <a:cs typeface="Arial"/>
                <a:sym typeface="Arial"/>
              </a:rPr>
              <a:t>muted</a:t>
            </a:r>
            <a:r>
              <a:rPr b="0" i="0" lang="es-PE">
                <a:solidFill>
                  <a:srgbClr val="59677B"/>
                </a:solidFill>
                <a:latin typeface="Arial"/>
                <a:ea typeface="Arial"/>
                <a:cs typeface="Arial"/>
                <a:sym typeface="Arial"/>
              </a:rPr>
              <a:t>&gt;</a:t>
            </a:r>
            <a:r>
              <a:rPr b="0" i="0" lang="es-PE">
                <a:solidFill>
                  <a:srgbClr val="DDDDDD"/>
                </a:solidFill>
                <a:latin typeface="Arial"/>
                <a:ea typeface="Arial"/>
                <a:cs typeface="Arial"/>
                <a:sym typeface="Arial"/>
              </a:rPr>
              <a:t> </a:t>
            </a:r>
            <a:r>
              <a:rPr b="0" i="0" lang="es-PE">
                <a:solidFill>
                  <a:srgbClr val="59677B"/>
                </a:solidFill>
                <a:latin typeface="Arial"/>
                <a:ea typeface="Arial"/>
                <a:cs typeface="Arial"/>
                <a:sym typeface="Arial"/>
              </a:rPr>
              <a:t>&lt;</a:t>
            </a:r>
            <a:r>
              <a:rPr b="0" i="0" lang="es-PE">
                <a:solidFill>
                  <a:srgbClr val="788CA8"/>
                </a:solidFill>
                <a:latin typeface="Arial"/>
                <a:ea typeface="Arial"/>
                <a:cs typeface="Arial"/>
                <a:sym typeface="Arial"/>
              </a:rPr>
              <a:t>source </a:t>
            </a:r>
            <a:r>
              <a:rPr b="0" i="0" lang="es-PE">
                <a:solidFill>
                  <a:srgbClr val="C7D6EC"/>
                </a:solidFill>
                <a:latin typeface="Arial"/>
                <a:ea typeface="Arial"/>
                <a:cs typeface="Arial"/>
                <a:sym typeface="Arial"/>
              </a:rPr>
              <a:t>src</a:t>
            </a:r>
            <a:r>
              <a:rPr b="0" i="0" lang="es-PE">
                <a:solidFill>
                  <a:srgbClr val="59677B"/>
                </a:solidFill>
                <a:latin typeface="Arial"/>
                <a:ea typeface="Arial"/>
                <a:cs typeface="Arial"/>
                <a:sym typeface="Arial"/>
              </a:rPr>
              <a:t>=</a:t>
            </a:r>
            <a:r>
              <a:rPr b="0" i="0" lang="es-PE">
                <a:solidFill>
                  <a:srgbClr val="F6A66C"/>
                </a:solidFill>
                <a:latin typeface="Arial"/>
                <a:ea typeface="Arial"/>
                <a:cs typeface="Arial"/>
                <a:sym typeface="Arial"/>
              </a:rPr>
              <a:t>"video.mp4"</a:t>
            </a:r>
            <a:r>
              <a:rPr b="0" i="0" lang="es-PE">
                <a:solidFill>
                  <a:srgbClr val="788CA8"/>
                </a:solidFill>
                <a:latin typeface="Arial"/>
                <a:ea typeface="Arial"/>
                <a:cs typeface="Arial"/>
                <a:sym typeface="Arial"/>
              </a:rPr>
              <a:t> </a:t>
            </a:r>
            <a:r>
              <a:rPr b="0" i="0" lang="es-PE">
                <a:solidFill>
                  <a:srgbClr val="C7D6EC"/>
                </a:solidFill>
                <a:latin typeface="Arial"/>
                <a:ea typeface="Arial"/>
                <a:cs typeface="Arial"/>
                <a:sym typeface="Arial"/>
              </a:rPr>
              <a:t>type</a:t>
            </a:r>
            <a:r>
              <a:rPr b="0" i="0" lang="es-PE">
                <a:solidFill>
                  <a:srgbClr val="59677B"/>
                </a:solidFill>
                <a:latin typeface="Arial"/>
                <a:ea typeface="Arial"/>
                <a:cs typeface="Arial"/>
                <a:sym typeface="Arial"/>
              </a:rPr>
              <a:t>=</a:t>
            </a:r>
            <a:r>
              <a:rPr b="0" i="0" lang="es-PE">
                <a:solidFill>
                  <a:srgbClr val="F6A66C"/>
                </a:solidFill>
                <a:latin typeface="Arial"/>
                <a:ea typeface="Arial"/>
                <a:cs typeface="Arial"/>
                <a:sym typeface="Arial"/>
              </a:rPr>
              <a:t>"video/mp4"</a:t>
            </a:r>
            <a:r>
              <a:rPr b="0" i="0" lang="es-PE">
                <a:solidFill>
                  <a:srgbClr val="788CA8"/>
                </a:solidFill>
                <a:latin typeface="Arial"/>
                <a:ea typeface="Arial"/>
                <a:cs typeface="Arial"/>
                <a:sym typeface="Arial"/>
              </a:rPr>
              <a:t> </a:t>
            </a:r>
            <a:r>
              <a:rPr b="0" i="0" lang="es-PE">
                <a:solidFill>
                  <a:srgbClr val="59677B"/>
                </a:solidFill>
                <a:latin typeface="Arial"/>
                <a:ea typeface="Arial"/>
                <a:cs typeface="Arial"/>
                <a:sym typeface="Arial"/>
              </a:rPr>
              <a:t>/&gt;</a:t>
            </a:r>
            <a:r>
              <a:rPr b="0" i="0" lang="es-PE">
                <a:solidFill>
                  <a:srgbClr val="DDDDDD"/>
                </a:solidFill>
                <a:latin typeface="Arial"/>
                <a:ea typeface="Arial"/>
                <a:cs typeface="Arial"/>
                <a:sym typeface="Arial"/>
              </a:rPr>
              <a:t> </a:t>
            </a:r>
            <a:r>
              <a:rPr b="0" i="0" lang="es-PE">
                <a:solidFill>
                  <a:srgbClr val="59677B"/>
                </a:solidFill>
                <a:latin typeface="Arial"/>
                <a:ea typeface="Arial"/>
                <a:cs typeface="Arial"/>
                <a:sym typeface="Arial"/>
              </a:rPr>
              <a:t>&lt;/</a:t>
            </a:r>
            <a:r>
              <a:rPr b="0" i="0" lang="es-PE">
                <a:solidFill>
                  <a:srgbClr val="788CA8"/>
                </a:solidFill>
                <a:latin typeface="Arial"/>
                <a:ea typeface="Arial"/>
                <a:cs typeface="Arial"/>
                <a:sym typeface="Arial"/>
              </a:rPr>
              <a:t>video</a:t>
            </a:r>
            <a:r>
              <a:rPr b="0" i="0" lang="es-PE">
                <a:solidFill>
                  <a:srgbClr val="59677B"/>
                </a:solidFill>
                <a:latin typeface="Arial"/>
                <a:ea typeface="Arial"/>
                <a:cs typeface="Arial"/>
                <a:sym typeface="Arial"/>
              </a:rPr>
              <a:t>&gt;</a:t>
            </a:r>
            <a:endParaRPr/>
          </a:p>
          <a:p>
            <a:pPr indent="0" lvl="0" marL="0" rtl="0" algn="l">
              <a:lnSpc>
                <a:spcPct val="100000"/>
              </a:lnSpc>
              <a:spcBef>
                <a:spcPts val="0"/>
              </a:spcBef>
              <a:spcAft>
                <a:spcPts val="0"/>
              </a:spcAft>
              <a:buClr>
                <a:srgbClr val="59677B"/>
              </a:buClr>
              <a:buSzPts val="1200"/>
              <a:buFont typeface="Arial"/>
              <a:buNone/>
            </a:pPr>
            <a:r>
              <a:rPr b="0" i="0" lang="es-PE">
                <a:solidFill>
                  <a:srgbClr val="59677B"/>
                </a:solidFill>
                <a:latin typeface="Arial"/>
                <a:ea typeface="Arial"/>
                <a:cs typeface="Arial"/>
                <a:sym typeface="Arial"/>
              </a:rPr>
              <a:t>&lt;video muted&gt;</a:t>
            </a:r>
            <a:endParaRPr>
              <a:latin typeface="Arial"/>
              <a:ea typeface="Arial"/>
              <a:cs typeface="Arial"/>
              <a:sym typeface="Arial"/>
            </a:endParaRPr>
          </a:p>
        </p:txBody>
      </p:sp>
      <p:sp>
        <p:nvSpPr>
          <p:cNvPr id="578" name="Google Shape;578;p6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6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87" name="Google Shape;587;p6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6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95" name="Google Shape;595;p6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6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05" name="Google Shape;605;p6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6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14" name="Google Shape;614;p6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6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22" name="Google Shape;622;p6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6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31" name="Google Shape;631;p6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83" name="Google Shape;83;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7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7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641" name="Google Shape;641;p7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7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648" name="Google Shape;648;p7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7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660" name="Google Shape;660;p7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7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676" name="Google Shape;676;p7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7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686" name="Google Shape;686;p7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7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694" name="Google Shape;694;p7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7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702" name="Google Shape;702;p7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7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709" name="Google Shape;709;p7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7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716" name="Google Shape;716;p7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7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723" name="Google Shape;723;p7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En un documento puede existir más de un elemento </a:t>
            </a:r>
            <a:r>
              <a:rPr b="1" lang="es-PE">
                <a:latin typeface="Arial"/>
                <a:ea typeface="Arial"/>
                <a:cs typeface="Arial"/>
                <a:sym typeface="Arial"/>
              </a:rPr>
              <a:t>header</a:t>
            </a:r>
            <a:r>
              <a:rPr lang="es-PE">
                <a:latin typeface="Arial"/>
                <a:ea typeface="Arial"/>
                <a:cs typeface="Arial"/>
                <a:sym typeface="Arial"/>
              </a:rPr>
              <a:t>. Por ejemplo, puede utilizarse un elemento </a:t>
            </a:r>
            <a:r>
              <a:rPr b="1" lang="es-PE">
                <a:latin typeface="Arial"/>
                <a:ea typeface="Arial"/>
                <a:cs typeface="Arial"/>
                <a:sym typeface="Arial"/>
              </a:rPr>
              <a:t>header</a:t>
            </a:r>
            <a:r>
              <a:rPr lang="es-PE">
                <a:latin typeface="Arial"/>
                <a:ea typeface="Arial"/>
                <a:cs typeface="Arial"/>
                <a:sym typeface="Arial"/>
              </a:rPr>
              <a:t> en cada sección del mismo documento.</a:t>
            </a:r>
            <a:endParaRPr/>
          </a:p>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Un documento también puede tener más de un elemento </a:t>
            </a:r>
            <a:r>
              <a:rPr b="1" lang="es-PE">
                <a:latin typeface="Arial"/>
                <a:ea typeface="Arial"/>
                <a:cs typeface="Arial"/>
                <a:sym typeface="Arial"/>
              </a:rPr>
              <a:t>nav</a:t>
            </a:r>
            <a:r>
              <a:rPr lang="es-PE">
                <a:latin typeface="Arial"/>
                <a:ea typeface="Arial"/>
                <a:cs typeface="Arial"/>
                <a:sym typeface="Arial"/>
              </a:rPr>
              <a:t>.</a:t>
            </a:r>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93" name="Google Shape;93;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rPr>
              <a:t>Los contenidos que no están referidos al tema principal del documento pueden ser colocados en otros elementos como los enlaces de navegación, logos, barras laterales, etc.</a:t>
            </a:r>
            <a:endParaRPr/>
          </a:p>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Puede entenderse una sección como un capítulo en un documento o el apartado de noticias de una página.</a:t>
            </a:r>
            <a:endParaRPr/>
          </a:p>
          <a:p>
            <a:pPr indent="-171450" lvl="0" marL="171450" rtl="0" algn="l">
              <a:lnSpc>
                <a:spcPct val="100000"/>
              </a:lnSpc>
              <a:spcBef>
                <a:spcPts val="0"/>
              </a:spcBef>
              <a:spcAft>
                <a:spcPts val="0"/>
              </a:spcAft>
              <a:buClr>
                <a:srgbClr val="262626"/>
              </a:buClr>
              <a:buSzPts val="1200"/>
              <a:buFont typeface="Arial"/>
              <a:buChar char="•"/>
            </a:pPr>
            <a:r>
              <a:rPr lang="es-PE" sz="1200">
                <a:solidFill>
                  <a:srgbClr val="262626"/>
                </a:solidFill>
                <a:latin typeface="Arial"/>
                <a:ea typeface="Arial"/>
                <a:cs typeface="Arial"/>
                <a:sym typeface="Arial"/>
              </a:rPr>
              <a:t>La definición de una sección es subjetiva, depende del autor del documento, pero debe ser consistente con el propio documento.</a:t>
            </a:r>
            <a:endParaRPr>
              <a:latin typeface="Arial"/>
              <a:ea typeface="Arial"/>
              <a:cs typeface="Arial"/>
              <a:sym typeface="Arial"/>
            </a:endParaRPr>
          </a:p>
        </p:txBody>
      </p:sp>
      <p:sp>
        <p:nvSpPr>
          <p:cNvPr id="105" name="Google Shape;105;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9"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85"/>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85"/>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85"/>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85"/>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85"/>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80"/>
          <p:cNvGrpSpPr/>
          <p:nvPr/>
        </p:nvGrpSpPr>
        <p:grpSpPr>
          <a:xfrm>
            <a:off x="944054" y="5369051"/>
            <a:ext cx="7804380" cy="215444"/>
            <a:chOff x="944054" y="5369051"/>
            <a:chExt cx="7804380" cy="215444"/>
          </a:xfrm>
        </p:grpSpPr>
        <p:sp>
          <p:nvSpPr>
            <p:cNvPr id="11" name="Google Shape;11;p80"/>
            <p:cNvSpPr txBox="1"/>
            <p:nvPr/>
          </p:nvSpPr>
          <p:spPr>
            <a:xfrm>
              <a:off x="944054" y="5369051"/>
              <a:ext cx="193033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DISEÑO Y DESARROLLO WEB  •  SESIÓN 07</a:t>
              </a:r>
              <a:endParaRPr b="0" i="0" sz="800" u="none" cap="none" strike="noStrike">
                <a:solidFill>
                  <a:srgbClr val="7F7F7F"/>
                </a:solidFill>
                <a:latin typeface="Calibri"/>
                <a:ea typeface="Calibri"/>
                <a:cs typeface="Calibri"/>
                <a:sym typeface="Calibri"/>
              </a:endParaRPr>
            </a:p>
          </p:txBody>
        </p:sp>
        <p:sp>
          <p:nvSpPr>
            <p:cNvPr id="12" name="Google Shape;12;p80"/>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80"/>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google.com/url?sa=i&amp;url=https%3A%2F%2Fblog.hootsuite.com%2Fes%2Fprogramas-de-edicion-de-video-gratuitos%2F&amp;psig=AOvVaw1_BFaYSFr2TwYlKb9BXgjH&amp;ust=1687225294312000&amp;source=images&amp;cd=vfe&amp;ved=0CBEQjRxqFwoTCIjMl5Sazv8CFQAAAAAdAAAAABAe"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www.google.com/url?sa=i&amp;url=https%3A%2F%2Fexperience.dropbox.com%2Fes-la%2Fresources%2Fhow-to-compress-videos&amp;psig=AOvVaw1_BFaYSFr2TwYlKb9BXgjH&amp;ust=1687225294312000&amp;source=images&amp;cd=vfe&amp;ved=0CBEQjRxqFwoTCIjMl5Sazv8CFQAAAAAdAAAAABB2" TargetMode="External"/><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28.jpg"/><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catedraocampo.com.ar/clase-5-html-5-etiquetas-semanticas-css/" TargetMode="External"/><Relationship Id="rId4" Type="http://schemas.openxmlformats.org/officeDocument/2006/relationships/hyperlink" Target="https://www.palbin.com/es/blog/p32-seo-y-sem-que-es-el-posicionamiento-seo-y-sem.html" TargetMode="External"/><Relationship Id="rId5" Type="http://schemas.openxmlformats.org/officeDocument/2006/relationships/hyperlink" Target="https://developer.mozilla.org/es/docs/Learn/Accessibility/What_is_accessibility" TargetMode="External"/><Relationship Id="rId6" Type="http://schemas.openxmlformats.org/officeDocument/2006/relationships/hyperlink" Target="https://developer.mozilla.org/en-US/docs/Learn/Accessibility/CSS_and_JavaScript" TargetMode="External"/><Relationship Id="rId7" Type="http://schemas.openxmlformats.org/officeDocument/2006/relationships/hyperlink" Target="https://developer.mozilla.org/es/docs/Learn/Acces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s://ecommercemanagers.com/blog/seo-onpage-y-seo-offpage/" TargetMode="External"/><Relationship Id="rId4" Type="http://schemas.openxmlformats.org/officeDocument/2006/relationships/hyperlink" Target="https://www.lluviadigital.com/seo-y-sem/" TargetMode="External"/><Relationship Id="rId5" Type="http://schemas.openxmlformats.org/officeDocument/2006/relationships/hyperlink" Target="https://www.shenansherwell.com/es/desarrollo-web/semantica-html5/" TargetMode="External"/><Relationship Id="rId6" Type="http://schemas.openxmlformats.org/officeDocument/2006/relationships/hyperlink" Target="https://www.psdahtmlpasoapaso.com/blog/videos-de-fondo-con-html5/" TargetMode="External"/><Relationship Id="rId7" Type="http://schemas.openxmlformats.org/officeDocument/2006/relationships/hyperlink" Target="https://www.chamanexperience.com/video/tipos-de-relacion-de-aspecto/"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css-tricks.com/fluid-width-video/" TargetMode="External"/><Relationship Id="rId4" Type="http://schemas.openxmlformats.org/officeDocument/2006/relationships/hyperlink" Target="https://backlinko.com/youtube-users" TargetMode="External"/><Relationship Id="rId5" Type="http://schemas.openxmlformats.org/officeDocument/2006/relationships/hyperlink" Target="https://www.ionos.es/digitalguide/paginas-web/creacion-de-paginas-web/webm/" TargetMode="External"/><Relationship Id="rId6" Type="http://schemas.openxmlformats.org/officeDocument/2006/relationships/hyperlink" Target="https://www.imagar.com/blog-desarrollo-web/34262/" TargetMode="External"/><Relationship Id="rId7" Type="http://schemas.openxmlformats.org/officeDocument/2006/relationships/hyperlink" Target="https://alistapart.com/article/creating-intrinsic-ratios-for-video/"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blogthinkbig.com/los-formatos-de-video-digital-como-diferenciarlos" TargetMode="External"/><Relationship Id="rId4" Type="http://schemas.openxmlformats.org/officeDocument/2006/relationships/hyperlink" Target="https://lenguajehtml.com/html/multimedia/etiquetas-html-de-video/" TargetMode="External"/><Relationship Id="rId5" Type="http://schemas.openxmlformats.org/officeDocument/2006/relationships/hyperlink" Target="https://aulacm.com/formatos-video-xvid-mp4-h264/" TargetMode="External"/><Relationship Id="rId6" Type="http://schemas.openxmlformats.org/officeDocument/2006/relationships/hyperlink" Target="https://www.youtube.com/watch?v=HAV9RbEvd0U" TargetMode="External"/><Relationship Id="rId7" Type="http://schemas.openxmlformats.org/officeDocument/2006/relationships/hyperlink" Target="https://www.sony.es/electronics/support/articles/0010554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1"/>
          <p:cNvSpPr txBox="1"/>
          <p:nvPr/>
        </p:nvSpPr>
        <p:spPr>
          <a:xfrm>
            <a:off x="2088505" y="1387075"/>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Calibri"/>
                <a:ea typeface="Calibri"/>
                <a:cs typeface="Calibri"/>
                <a:sym typeface="Calibri"/>
              </a:rPr>
              <a:t>SESIÓN</a:t>
            </a:r>
            <a:endParaRPr b="0" i="0" sz="1400" u="none" cap="none" strike="noStrike">
              <a:solidFill>
                <a:srgbClr val="000000"/>
              </a:solidFill>
              <a:latin typeface="Arial"/>
              <a:ea typeface="Arial"/>
              <a:cs typeface="Arial"/>
              <a:sym typeface="Arial"/>
            </a:endParaRPr>
          </a:p>
        </p:txBody>
      </p:sp>
      <p:sp>
        <p:nvSpPr>
          <p:cNvPr id="37" name="Google Shape;37;p1"/>
          <p:cNvSpPr txBox="1"/>
          <p:nvPr/>
        </p:nvSpPr>
        <p:spPr>
          <a:xfrm>
            <a:off x="2051281" y="1464601"/>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es-PE" sz="5800" u="none" cap="none" strike="noStrike">
                <a:solidFill>
                  <a:srgbClr val="FFFFFF"/>
                </a:solidFill>
                <a:latin typeface="Calibri"/>
                <a:ea typeface="Calibri"/>
                <a:cs typeface="Calibri"/>
                <a:sym typeface="Calibri"/>
              </a:rPr>
              <a:t>07</a:t>
            </a:r>
            <a:endParaRPr b="0" i="0" sz="1400" u="none" cap="none" strike="noStrike">
              <a:solidFill>
                <a:srgbClr val="000000"/>
              </a:solidFill>
              <a:latin typeface="Arial"/>
              <a:ea typeface="Arial"/>
              <a:cs typeface="Arial"/>
              <a:sym typeface="Arial"/>
            </a:endParaRPr>
          </a:p>
        </p:txBody>
      </p:sp>
      <p:sp>
        <p:nvSpPr>
          <p:cNvPr id="38" name="Google Shape;38;p1"/>
          <p:cNvSpPr txBox="1"/>
          <p:nvPr/>
        </p:nvSpPr>
        <p:spPr>
          <a:xfrm>
            <a:off x="3159592" y="1189698"/>
            <a:ext cx="459608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PE" sz="2800" u="none" cap="none" strike="noStrike">
                <a:solidFill>
                  <a:srgbClr val="FFFFFF"/>
                </a:solidFill>
                <a:latin typeface="Calibri"/>
                <a:ea typeface="Calibri"/>
                <a:cs typeface="Calibri"/>
                <a:sym typeface="Calibri"/>
              </a:rPr>
              <a:t>AÑADIENDO NUEVAS PÁGINAS, ETIQUETAS SEMÁNTICAS Y VIDEOS</a:t>
            </a:r>
            <a:endParaRPr b="1" i="0" sz="2800" u="none" cap="none" strike="noStrike">
              <a:solidFill>
                <a:srgbClr val="FFFFFF"/>
              </a:solidFill>
              <a:latin typeface="Calibri"/>
              <a:ea typeface="Calibri"/>
              <a:cs typeface="Calibri"/>
              <a:sym typeface="Calibri"/>
            </a:endParaRPr>
          </a:p>
        </p:txBody>
      </p:sp>
      <p:sp>
        <p:nvSpPr>
          <p:cNvPr id="39" name="Google Shape;39;p1"/>
          <p:cNvSpPr txBox="1"/>
          <p:nvPr/>
        </p:nvSpPr>
        <p:spPr>
          <a:xfrm>
            <a:off x="722238" y="3297968"/>
            <a:ext cx="4220152"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Etiquetas HTML5 – Semánticas</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Consideraciones de SEO</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Consideraciones avanzadas de accesibilidad</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Favicon para la página</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Agregando nuevas páginas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Vínculos a páginas del sitio web</a:t>
            </a:r>
            <a:endParaRPr b="0" i="0" sz="1600" u="none" cap="none" strike="noStrike">
              <a:solidFill>
                <a:srgbClr val="FFFFFF"/>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Calibri"/>
              <a:ea typeface="Calibri"/>
              <a:cs typeface="Calibri"/>
              <a:sym typeface="Calibri"/>
            </a:endParaRPr>
          </a:p>
        </p:txBody>
      </p:sp>
      <p:cxnSp>
        <p:nvCxnSpPr>
          <p:cNvPr id="40" name="Google Shape;40;p1"/>
          <p:cNvCxnSpPr/>
          <p:nvPr/>
        </p:nvCxnSpPr>
        <p:spPr>
          <a:xfrm>
            <a:off x="3056456" y="1510889"/>
            <a:ext cx="0" cy="720031"/>
          </a:xfrm>
          <a:prstGeom prst="straightConnector1">
            <a:avLst/>
          </a:prstGeom>
          <a:noFill/>
          <a:ln cap="flat" cmpd="sng" w="25400">
            <a:solidFill>
              <a:srgbClr val="FFFFFF"/>
            </a:solidFill>
            <a:prstDash val="solid"/>
            <a:round/>
            <a:headEnd len="sm" w="sm" type="none"/>
            <a:tailEnd len="sm" w="sm" type="none"/>
          </a:ln>
        </p:spPr>
      </p:cxnSp>
      <p:sp>
        <p:nvSpPr>
          <p:cNvPr id="41" name="Google Shape;41;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rgbClr val="1F85A6"/>
                </a:solidFill>
                <a:latin typeface="Calibri"/>
                <a:ea typeface="Calibri"/>
                <a:cs typeface="Calibri"/>
                <a:sym typeface="Calibri"/>
              </a:rPr>
              <a:t>  UNIDAD DE APRENDIZAJE 2</a:t>
            </a:r>
            <a:endParaRPr b="1" i="0" sz="1400" u="none" cap="none" strike="noStrike">
              <a:solidFill>
                <a:srgbClr val="1F85A6"/>
              </a:solidFill>
              <a:latin typeface="Calibri"/>
              <a:ea typeface="Calibri"/>
              <a:cs typeface="Calibri"/>
              <a:sym typeface="Calibri"/>
            </a:endParaRPr>
          </a:p>
        </p:txBody>
      </p:sp>
      <p:sp>
        <p:nvSpPr>
          <p:cNvPr id="42" name="Google Shape;42;p1"/>
          <p:cNvSpPr txBox="1"/>
          <p:nvPr/>
        </p:nvSpPr>
        <p:spPr>
          <a:xfrm>
            <a:off x="5282173" y="3231912"/>
            <a:ext cx="2808531"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Formatos de video</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Videos YouTube / Vimeo</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Video responsive</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Objeto Video</a:t>
            </a:r>
            <a:endParaRPr b="0" i="0" sz="16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600"/>
              <a:buFont typeface="Arial"/>
              <a:buChar char="•"/>
            </a:pPr>
            <a:r>
              <a:rPr b="0" i="0" lang="es-PE" sz="1600" u="none" cap="none" strike="noStrike">
                <a:solidFill>
                  <a:srgbClr val="FFFFFF"/>
                </a:solidFill>
                <a:latin typeface="Calibri"/>
                <a:ea typeface="Calibri"/>
                <a:cs typeface="Calibri"/>
                <a:sym typeface="Calibri"/>
              </a:rPr>
              <a:t>Video de fondo</a:t>
            </a:r>
            <a:endParaRPr b="0" i="0" sz="16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p:nvPr/>
        </p:nvSpPr>
        <p:spPr>
          <a:xfrm>
            <a:off x="2792846" y="3695108"/>
            <a:ext cx="3846786" cy="154281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10"/>
          <p:cNvSpPr/>
          <p:nvPr/>
        </p:nvSpPr>
        <p:spPr>
          <a:xfrm>
            <a:off x="2792847" y="1722299"/>
            <a:ext cx="3846786" cy="9393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10"/>
          <p:cNvSpPr txBox="1"/>
          <p:nvPr/>
        </p:nvSpPr>
        <p:spPr>
          <a:xfrm>
            <a:off x="407875" y="772949"/>
            <a:ext cx="7950934"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ETIQUETAS SEMÁNTICAS</a:t>
            </a:r>
            <a:endParaRPr b="0" i="0" sz="1400" u="none" cap="none" strike="noStrike">
              <a:solidFill>
                <a:srgbClr val="000000"/>
              </a:solidFill>
              <a:latin typeface="Arial"/>
              <a:ea typeface="Arial"/>
              <a:cs typeface="Arial"/>
              <a:sym typeface="Arial"/>
            </a:endParaRPr>
          </a:p>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article: </a:t>
            </a:r>
            <a:r>
              <a:rPr b="0" i="0" lang="es-PE" sz="1600" u="none" cap="none" strike="noStrike">
                <a:solidFill>
                  <a:srgbClr val="262626"/>
                </a:solidFill>
                <a:latin typeface="Calibri"/>
                <a:ea typeface="Calibri"/>
                <a:cs typeface="Calibri"/>
                <a:sym typeface="Calibri"/>
              </a:rPr>
              <a:t>representa un contenido que tiene significado por sí solo. Como ejemplo tenemos las entradas de un blog, los mensajes en un foro, las noticias en una sección sobre un tema.</a:t>
            </a:r>
            <a:endParaRPr b="0" i="0" sz="1400" u="none" cap="none" strike="noStrike">
              <a:solidFill>
                <a:srgbClr val="000000"/>
              </a:solidFill>
              <a:latin typeface="Arial"/>
              <a:ea typeface="Arial"/>
              <a:cs typeface="Arial"/>
              <a:sym typeface="Arial"/>
            </a:endParaRPr>
          </a:p>
        </p:txBody>
      </p:sp>
      <p:sp>
        <p:nvSpPr>
          <p:cNvPr id="122" name="Google Shape;122;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sp>
        <p:nvSpPr>
          <p:cNvPr id="123" name="Google Shape;123;p10"/>
          <p:cNvSpPr txBox="1"/>
          <p:nvPr/>
        </p:nvSpPr>
        <p:spPr>
          <a:xfrm>
            <a:off x="2844148" y="1776498"/>
            <a:ext cx="3744183"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h3</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Análisis de la obra</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h3</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Aquí inicio mi análisis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124" name="Google Shape;124;p10"/>
          <p:cNvSpPr txBox="1"/>
          <p:nvPr/>
        </p:nvSpPr>
        <p:spPr>
          <a:xfrm>
            <a:off x="407874" y="3014724"/>
            <a:ext cx="7732273" cy="492443"/>
          </a:xfrm>
          <a:prstGeom prst="rect">
            <a:avLst/>
          </a:prstGeom>
          <a:noFill/>
          <a:ln>
            <a:noFill/>
          </a:ln>
        </p:spPr>
        <p:txBody>
          <a:bodyPr anchorCtr="0" anchor="t" bIns="0" lIns="0" spcFirstLastPara="1" rIns="0" wrap="square" tIns="0">
            <a:spAutoFit/>
          </a:bodyPr>
          <a:lstStyle/>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aside: </a:t>
            </a:r>
            <a:r>
              <a:rPr b="0" i="0" lang="es-PE" sz="1600" u="none" cap="none" strike="noStrike">
                <a:solidFill>
                  <a:srgbClr val="262626"/>
                </a:solidFill>
                <a:latin typeface="Calibri"/>
                <a:ea typeface="Calibri"/>
                <a:cs typeface="Calibri"/>
                <a:sym typeface="Calibri"/>
              </a:rPr>
              <a:t>representa un contenido que queda fuera del tema principal del documento. Este elemento suele representarse como una barra lateral.</a:t>
            </a:r>
            <a:endParaRPr b="0" i="0" sz="1400" u="none" cap="none" strike="noStrike">
              <a:solidFill>
                <a:srgbClr val="000000"/>
              </a:solidFill>
              <a:latin typeface="Arial"/>
              <a:ea typeface="Arial"/>
              <a:cs typeface="Arial"/>
              <a:sym typeface="Arial"/>
            </a:endParaRPr>
          </a:p>
        </p:txBody>
      </p:sp>
      <p:sp>
        <p:nvSpPr>
          <p:cNvPr id="125" name="Google Shape;125;p10"/>
          <p:cNvSpPr txBox="1"/>
          <p:nvPr/>
        </p:nvSpPr>
        <p:spPr>
          <a:xfrm>
            <a:off x="2844147" y="3749924"/>
            <a:ext cx="3744183"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aside</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h3</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Artículos más visitados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h3</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ol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Películas más taquilleras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Próximos estrenos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ol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aside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1"/>
          <p:cNvSpPr/>
          <p:nvPr/>
        </p:nvSpPr>
        <p:spPr>
          <a:xfrm>
            <a:off x="2648603" y="3776471"/>
            <a:ext cx="3846786" cy="134423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11"/>
          <p:cNvSpPr/>
          <p:nvPr/>
        </p:nvSpPr>
        <p:spPr>
          <a:xfrm>
            <a:off x="2648603" y="1758229"/>
            <a:ext cx="3846786" cy="11341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11"/>
          <p:cNvSpPr txBox="1"/>
          <p:nvPr/>
        </p:nvSpPr>
        <p:spPr>
          <a:xfrm>
            <a:off x="407875" y="818674"/>
            <a:ext cx="7583186"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ETIQUETAS SEMÁNTICAS</a:t>
            </a:r>
            <a:endParaRPr b="0" i="0" sz="1400" u="none" cap="none" strike="noStrike">
              <a:solidFill>
                <a:srgbClr val="000000"/>
              </a:solidFill>
              <a:latin typeface="Arial"/>
              <a:ea typeface="Arial"/>
              <a:cs typeface="Arial"/>
              <a:sym typeface="Arial"/>
            </a:endParaRPr>
          </a:p>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footer: </a:t>
            </a:r>
            <a:r>
              <a:rPr b="0" i="0" lang="es-PE" sz="1600" u="none" cap="none" strike="noStrike">
                <a:solidFill>
                  <a:srgbClr val="262626"/>
                </a:solidFill>
                <a:latin typeface="Calibri"/>
                <a:ea typeface="Calibri"/>
                <a:cs typeface="Calibri"/>
                <a:sym typeface="Calibri"/>
              </a:rPr>
              <a:t>representa el pie de página de una sección o del documento. Generalmente contiene información legal, derechos de autor, información de contacto, etc.</a:t>
            </a:r>
            <a:endParaRPr b="0" i="0" sz="1400" u="none" cap="none" strike="noStrike">
              <a:solidFill>
                <a:srgbClr val="000000"/>
              </a:solidFill>
              <a:latin typeface="Arial"/>
              <a:ea typeface="Arial"/>
              <a:cs typeface="Arial"/>
              <a:sym typeface="Arial"/>
            </a:endParaRPr>
          </a:p>
        </p:txBody>
      </p:sp>
      <p:sp>
        <p:nvSpPr>
          <p:cNvPr id="134" name="Google Shape;134;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sp>
        <p:nvSpPr>
          <p:cNvPr id="135" name="Google Shape;135;p11"/>
          <p:cNvSpPr txBox="1"/>
          <p:nvPr/>
        </p:nvSpPr>
        <p:spPr>
          <a:xfrm>
            <a:off x="2699905" y="1816339"/>
            <a:ext cx="3744183"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footer</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&amp;copy; Derechos de copia 2021</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Todos los derechos reservados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Elaborado por Ejemplo S.A.C.</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footer</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136" name="Google Shape;136;p11"/>
          <p:cNvSpPr txBox="1"/>
          <p:nvPr/>
        </p:nvSpPr>
        <p:spPr>
          <a:xfrm>
            <a:off x="407875" y="3140127"/>
            <a:ext cx="7922122" cy="492443"/>
          </a:xfrm>
          <a:prstGeom prst="rect">
            <a:avLst/>
          </a:prstGeom>
          <a:noFill/>
          <a:ln>
            <a:noFill/>
          </a:ln>
        </p:spPr>
        <p:txBody>
          <a:bodyPr anchorCtr="0" anchor="t" bIns="0" lIns="0" spcFirstLastPara="1" rIns="0" wrap="square" tIns="0">
            <a:spAutoFit/>
          </a:bodyPr>
          <a:lstStyle/>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address: </a:t>
            </a:r>
            <a:r>
              <a:rPr b="0" i="0" lang="es-PE" sz="1600" u="none" cap="none" strike="noStrike">
                <a:solidFill>
                  <a:srgbClr val="262626"/>
                </a:solidFill>
                <a:latin typeface="Calibri"/>
                <a:ea typeface="Calibri"/>
                <a:cs typeface="Calibri"/>
                <a:sym typeface="Calibri"/>
              </a:rPr>
              <a:t>presenta información de contacto relacionada con el artículo más cercano o con el documento en general.</a:t>
            </a:r>
            <a:endParaRPr b="0" i="0" sz="1400" u="none" cap="none" strike="noStrike">
              <a:solidFill>
                <a:srgbClr val="000000"/>
              </a:solidFill>
              <a:latin typeface="Arial"/>
              <a:ea typeface="Arial"/>
              <a:cs typeface="Arial"/>
              <a:sym typeface="Arial"/>
            </a:endParaRPr>
          </a:p>
        </p:txBody>
      </p:sp>
      <p:sp>
        <p:nvSpPr>
          <p:cNvPr id="137" name="Google Shape;137;p11"/>
          <p:cNvSpPr txBox="1"/>
          <p:nvPr/>
        </p:nvSpPr>
        <p:spPr>
          <a:xfrm>
            <a:off x="2699905" y="3848421"/>
            <a:ext cx="3744183"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address</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Contáctenos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“mailto:contacto@correo.com"</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nuestro correo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address</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2"/>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1" i="0" lang="es-PE" sz="2800" u="none" cap="none" strike="noStrike">
                <a:solidFill>
                  <a:schemeClr val="lt1"/>
                </a:solidFill>
                <a:latin typeface="Arial"/>
                <a:ea typeface="Arial"/>
                <a:cs typeface="Arial"/>
                <a:sym typeface="Arial"/>
              </a:rPr>
              <a:t>CONSIDERACIONES DE SEO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3"/>
          <p:cNvSpPr txBox="1"/>
          <p:nvPr/>
        </p:nvSpPr>
        <p:spPr>
          <a:xfrm>
            <a:off x="407875" y="784622"/>
            <a:ext cx="7340994" cy="246221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SEO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SEO (</a:t>
            </a:r>
            <a:r>
              <a:rPr b="0" i="1" lang="es-PE" sz="1600" u="none" cap="none" strike="noStrike">
                <a:solidFill>
                  <a:srgbClr val="262626"/>
                </a:solidFill>
                <a:latin typeface="Calibri"/>
                <a:ea typeface="Calibri"/>
                <a:cs typeface="Calibri"/>
                <a:sym typeface="Calibri"/>
              </a:rPr>
              <a:t>Search Engine Optimization</a:t>
            </a:r>
            <a:r>
              <a:rPr b="0" i="0" lang="es-PE" sz="1600" u="none" cap="none" strike="noStrike">
                <a:solidFill>
                  <a:srgbClr val="262626"/>
                </a:solidFill>
                <a:latin typeface="Calibri"/>
                <a:ea typeface="Calibri"/>
                <a:cs typeface="Calibri"/>
                <a:sym typeface="Calibri"/>
              </a:rPr>
              <a:t>) es la optimización que se hace al contenido de una página para que aparezca entre las primeras posiciones en los motores de búsqueda.</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 hace referencia a aparecer en las primera posiciones de forma natural y orgánica, sin necesidad de realizar pagos.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SEO se basa en crear contenido de calidad que haga que el motor de búsqueda lo califique como confiable, relevante y optimizado, logrando mostrarlo en posiciones cada vez mejores.</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DE SEO</a:t>
            </a:r>
            <a:endParaRPr b="0" i="0" sz="1400" u="none" cap="none" strike="noStrike">
              <a:solidFill>
                <a:srgbClr val="000000"/>
              </a:solidFill>
              <a:latin typeface="Arial"/>
              <a:ea typeface="Arial"/>
              <a:cs typeface="Arial"/>
              <a:sym typeface="Arial"/>
            </a:endParaRPr>
          </a:p>
        </p:txBody>
      </p:sp>
      <p:pic>
        <p:nvPicPr>
          <p:cNvPr descr="Curso de SEO - Boluda.com" id="152" name="Google Shape;152;p13"/>
          <p:cNvPicPr preferRelativeResize="0"/>
          <p:nvPr/>
        </p:nvPicPr>
        <p:blipFill rotWithShape="1">
          <a:blip r:embed="rId3">
            <a:alphaModFix/>
          </a:blip>
          <a:srcRect b="25416" l="0" r="0" t="24375"/>
          <a:stretch/>
        </p:blipFill>
        <p:spPr>
          <a:xfrm>
            <a:off x="1560389" y="3518609"/>
            <a:ext cx="6023222" cy="17010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4"/>
          <p:cNvSpPr txBox="1"/>
          <p:nvPr/>
        </p:nvSpPr>
        <p:spPr>
          <a:xfrm>
            <a:off x="407875" y="823674"/>
            <a:ext cx="5021554" cy="369331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CARACTERÍSTICAS DEL POSICIONAMIENTO SEO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No requiere realizar algún tipo de pago.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Requiere conocimientos técnicos: los buscadores usan parámetros de buenas prácticas al elaborar las páginas.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Requiere tiempo (los resultados no son inmediatos). El posicionamiento de la página no mejora de un día a otro.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Aumenta el tráfico para el sitio web: al mejorar el posicionamiento en los resultados de búsqueda, más usuarios llegarán al sitio web.</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Mejora la imagen de marca al mejorar el posicionamiento del sitio web.</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DE SEO</a:t>
            </a:r>
            <a:endParaRPr b="0" i="0" sz="1400" u="none" cap="none" strike="noStrike">
              <a:solidFill>
                <a:srgbClr val="000000"/>
              </a:solidFill>
              <a:latin typeface="Arial"/>
              <a:ea typeface="Arial"/>
              <a:cs typeface="Arial"/>
              <a:sym typeface="Arial"/>
            </a:endParaRPr>
          </a:p>
        </p:txBody>
      </p:sp>
      <p:pic>
        <p:nvPicPr>
          <p:cNvPr descr="Importancia del SEO en la WEB - Horizon Raid" id="160" name="Google Shape;160;p14"/>
          <p:cNvPicPr preferRelativeResize="0"/>
          <p:nvPr/>
        </p:nvPicPr>
        <p:blipFill rotWithShape="1">
          <a:blip r:embed="rId3">
            <a:alphaModFix/>
          </a:blip>
          <a:srcRect b="0" l="26648" r="7757" t="0"/>
          <a:stretch/>
        </p:blipFill>
        <p:spPr>
          <a:xfrm>
            <a:off x="5459524" y="1062762"/>
            <a:ext cx="3276601" cy="358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5"/>
          <p:cNvSpPr txBox="1"/>
          <p:nvPr/>
        </p:nvSpPr>
        <p:spPr>
          <a:xfrm>
            <a:off x="407875" y="811065"/>
            <a:ext cx="4982808" cy="3200876"/>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SEO ON PAGE</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Hace referencia a la optimización en una página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Busca que la página destaque por encima de otras.</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 toma en cuenta:</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Uso de palabras clave (</a:t>
            </a:r>
            <a:r>
              <a:rPr b="0" i="1" lang="es-PE" sz="1600" u="none" cap="none" strike="noStrike">
                <a:solidFill>
                  <a:srgbClr val="262626"/>
                </a:solidFill>
                <a:latin typeface="Calibri"/>
                <a:ea typeface="Calibri"/>
                <a:cs typeface="Calibri"/>
                <a:sym typeface="Calibri"/>
              </a:rPr>
              <a:t>keywords</a:t>
            </a:r>
            <a:r>
              <a:rPr b="0" i="0" lang="es-PE" sz="1600" u="none" cap="none" strike="noStrike">
                <a:solidFill>
                  <a:srgbClr val="262626"/>
                </a:solidFill>
                <a:latin typeface="Calibri"/>
                <a:ea typeface="Calibri"/>
                <a:cs typeface="Calibri"/>
                <a:sym typeface="Calibri"/>
              </a:rPr>
              <a:t>) en el contenido de la página.</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Velocidad de carga de la página.</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Mantener una correcta estructura de las páginas.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Enlazado de las páginas internas del sitio web. Debe existir una estructura clara y sin errores 404.</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Mantener el sitio web actualizado.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URL amigables y con palabras clave.</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Diseño responsive y buena experiencia de usuario.</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DE SEO</a:t>
            </a:r>
            <a:endParaRPr b="0" i="0" sz="1400" u="none" cap="none" strike="noStrike">
              <a:solidFill>
                <a:srgbClr val="000000"/>
              </a:solidFill>
              <a:latin typeface="Arial"/>
              <a:ea typeface="Arial"/>
              <a:cs typeface="Arial"/>
              <a:sym typeface="Arial"/>
            </a:endParaRPr>
          </a:p>
        </p:txBody>
      </p:sp>
      <p:pic>
        <p:nvPicPr>
          <p:cNvPr descr="Seo Stock Photos, Royalty Free Seo Images | Depositphotos" id="168" name="Google Shape;168;p15"/>
          <p:cNvPicPr preferRelativeResize="0"/>
          <p:nvPr/>
        </p:nvPicPr>
        <p:blipFill rotWithShape="1">
          <a:blip r:embed="rId3">
            <a:alphaModFix/>
          </a:blip>
          <a:srcRect b="0" l="13979" r="10963" t="0"/>
          <a:stretch/>
        </p:blipFill>
        <p:spPr>
          <a:xfrm>
            <a:off x="5727443" y="1025615"/>
            <a:ext cx="3008682" cy="2986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txBox="1"/>
          <p:nvPr/>
        </p:nvSpPr>
        <p:spPr>
          <a:xfrm>
            <a:off x="407875" y="790833"/>
            <a:ext cx="4835574" cy="344709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SEO OFF PAGE</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Hace referencia a lo que ocurre alrededor del sitio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Su objetivo es crear una red de enlaces entrantes a nuestra web (</a:t>
            </a:r>
            <a:r>
              <a:rPr b="1" i="0" lang="es-PE" sz="1600" u="none" cap="none" strike="noStrike">
                <a:solidFill>
                  <a:srgbClr val="262626"/>
                </a:solidFill>
                <a:latin typeface="Calibri"/>
                <a:ea typeface="Calibri"/>
                <a:cs typeface="Calibri"/>
                <a:sym typeface="Calibri"/>
              </a:rPr>
              <a:t>link building</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 toma en cuenta:</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Que los sitios web relevantes o bien posicionados tengan enlaces hacia nuestro sitio web.</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Que los sitios web con enlaces al nuestro sean de temas que tengan relación con el nuestro.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Que los sitios web con enlaces al nuestro tengan un buen tráfico de visitas.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Que los enlaces desde redes sociales sean de publicaciones relacionadas con el tema de nuestro sitio web.</a:t>
            </a:r>
            <a:endParaRPr b="0" i="0" sz="1400" u="none" cap="none" strike="noStrike">
              <a:solidFill>
                <a:srgbClr val="000000"/>
              </a:solidFill>
              <a:latin typeface="Arial"/>
              <a:ea typeface="Arial"/>
              <a:cs typeface="Arial"/>
              <a:sym typeface="Arial"/>
            </a:endParaRPr>
          </a:p>
        </p:txBody>
      </p:sp>
      <p:sp>
        <p:nvSpPr>
          <p:cNvPr id="175" name="Google Shape;175;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DE SEO</a:t>
            </a:r>
            <a:endParaRPr b="0" i="0" sz="1400" u="none" cap="none" strike="noStrike">
              <a:solidFill>
                <a:srgbClr val="000000"/>
              </a:solidFill>
              <a:latin typeface="Arial"/>
              <a:ea typeface="Arial"/>
              <a:cs typeface="Arial"/>
              <a:sym typeface="Arial"/>
            </a:endParaRPr>
          </a:p>
        </p:txBody>
      </p:sp>
      <p:pic>
        <p:nvPicPr>
          <p:cNvPr descr="Seo Images - Free Download on Freepik" id="176" name="Google Shape;176;p16"/>
          <p:cNvPicPr preferRelativeResize="0"/>
          <p:nvPr/>
        </p:nvPicPr>
        <p:blipFill rotWithShape="1">
          <a:blip r:embed="rId3">
            <a:alphaModFix/>
          </a:blip>
          <a:srcRect b="0" l="18924" r="6006" t="0"/>
          <a:stretch/>
        </p:blipFill>
        <p:spPr>
          <a:xfrm>
            <a:off x="5819775" y="1046248"/>
            <a:ext cx="3000375" cy="31916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17"/>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CONSIDERACIONES AVANZADAS </a:t>
            </a:r>
            <a:r>
              <a:rPr b="1" i="0" lang="es-PE" sz="2800" u="none" cap="none" strike="noStrike">
                <a:solidFill>
                  <a:schemeClr val="lt1"/>
                </a:solidFill>
                <a:latin typeface="Arial"/>
                <a:ea typeface="Arial"/>
                <a:cs typeface="Arial"/>
                <a:sym typeface="Arial"/>
              </a:rPr>
              <a:t>DE ACCESIBILIDAD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nvSpPr>
        <p:spPr>
          <a:xfrm>
            <a:off x="407875" y="765567"/>
            <a:ext cx="4840400" cy="246221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ACCESIBILIDAD</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accesibilidad hace que los sitios web puedan ser visitados por la mayor cantidad de personas posible.</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una idea originalmente relacionada con el acceso a sitios web de personas con discapacidad.</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Ahora también hace referencia al acceso de personas que acceden desde dispositivos móviles o conexiones de red lentas.</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AVANZADAS DE ACCESIBILIDAD</a:t>
            </a:r>
            <a:endParaRPr b="0" i="0" sz="1400" u="none" cap="none" strike="noStrike">
              <a:solidFill>
                <a:srgbClr val="000000"/>
              </a:solidFill>
              <a:latin typeface="Arial"/>
              <a:ea typeface="Arial"/>
              <a:cs typeface="Arial"/>
              <a:sym typeface="Arial"/>
            </a:endParaRPr>
          </a:p>
        </p:txBody>
      </p:sp>
      <p:pic>
        <p:nvPicPr>
          <p:cNvPr descr="How to Make Your Web Content Accessible | Viget" id="191" name="Google Shape;191;p18"/>
          <p:cNvPicPr preferRelativeResize="0"/>
          <p:nvPr/>
        </p:nvPicPr>
        <p:blipFill rotWithShape="1">
          <a:blip r:embed="rId3">
            <a:alphaModFix/>
          </a:blip>
          <a:srcRect b="0" l="0" r="0" t="0"/>
          <a:stretch/>
        </p:blipFill>
        <p:spPr>
          <a:xfrm>
            <a:off x="5514975" y="971550"/>
            <a:ext cx="3221150" cy="322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nvSpPr>
        <p:spPr>
          <a:xfrm>
            <a:off x="407875" y="742242"/>
            <a:ext cx="8373224" cy="246221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ACCESIBILIDAD EN EL DESARROLLO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accesibilidad no es un extra que se debe considerar al desarrollar un sitio web: debemos tenerla en cuenta desde el inicio del proyecto.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recomendable realizar pruebas de accesibilidad para ir mejorando distintos aspectos del sitio web.</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Las recomendaciones de accesibilidad no solo benefician a personas con discapacidad sino al sitio web en general. Por ejemplo, el uso de marcado semántico favorece lo relacionado con el SEO.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recomendable publicar una declaración de accesibilidad donde se describa las medidas aplicadas.</a:t>
            </a:r>
            <a:endParaRPr b="0" i="0" sz="1400" u="none" cap="none" strike="noStrike">
              <a:solidFill>
                <a:srgbClr val="000000"/>
              </a:solidFill>
              <a:latin typeface="Arial"/>
              <a:ea typeface="Arial"/>
              <a:cs typeface="Arial"/>
              <a:sym typeface="Arial"/>
            </a:endParaRPr>
          </a:p>
        </p:txBody>
      </p:sp>
      <p:sp>
        <p:nvSpPr>
          <p:cNvPr id="198" name="Google Shape;198;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AVANZADAS DE ACCESIBILIDAD</a:t>
            </a:r>
            <a:endParaRPr b="0" i="0" sz="1400" u="none" cap="none" strike="noStrike">
              <a:solidFill>
                <a:srgbClr val="000000"/>
              </a:solidFill>
              <a:latin typeface="Arial"/>
              <a:ea typeface="Arial"/>
              <a:cs typeface="Arial"/>
              <a:sym typeface="Arial"/>
            </a:endParaRPr>
          </a:p>
        </p:txBody>
      </p:sp>
      <p:pic>
        <p:nvPicPr>
          <p:cNvPr descr="28-Point Web Accessibility Checklist for Web Design" id="199" name="Google Shape;199;p19"/>
          <p:cNvPicPr preferRelativeResize="0"/>
          <p:nvPr/>
        </p:nvPicPr>
        <p:blipFill rotWithShape="1">
          <a:blip r:embed="rId3">
            <a:alphaModFix/>
          </a:blip>
          <a:srcRect b="5053" l="0" r="0" t="12707"/>
          <a:stretch/>
        </p:blipFill>
        <p:spPr>
          <a:xfrm>
            <a:off x="2614624" y="3495058"/>
            <a:ext cx="3914775" cy="160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
        <p:nvSpPr>
          <p:cNvPr id="49" name="Google Shape;49;p2"/>
          <p:cNvSpPr txBox="1"/>
          <p:nvPr/>
        </p:nvSpPr>
        <p:spPr>
          <a:xfrm>
            <a:off x="522595" y="810908"/>
            <a:ext cx="7836314" cy="2708434"/>
          </a:xfrm>
          <a:prstGeom prst="rect">
            <a:avLst/>
          </a:prstGeom>
          <a:noFill/>
          <a:ln>
            <a:noFill/>
          </a:ln>
        </p:spPr>
        <p:txBody>
          <a:bodyPr anchorCtr="0" anchor="t" bIns="0" lIns="0" spcFirstLastPara="1" rIns="0" wrap="square" tIns="0">
            <a:spAutoFit/>
          </a:bodyPr>
          <a:lstStyle/>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común el uso de motores de búsqueda para encontrar información en la web.</a:t>
            </a:r>
            <a:endParaRPr b="0" i="0" sz="1400" u="none" cap="none" strike="noStrike">
              <a:solidFill>
                <a:srgbClr val="000000"/>
              </a:solidFill>
              <a:latin typeface="Arial"/>
              <a:ea typeface="Arial"/>
              <a:cs typeface="Arial"/>
              <a:sym typeface="Arial"/>
            </a:endParaRPr>
          </a:p>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Por ello es importante diseñar nuestro sitio web tomando en cuenta las recomendaciones que estos motores de búsqueda definen para mejorar el posicionamiento del sitio web en los resultados de búsqueda.</a:t>
            </a:r>
            <a:endParaRPr b="0" i="0" sz="1400" u="none" cap="none" strike="noStrike">
              <a:solidFill>
                <a:srgbClr val="000000"/>
              </a:solidFill>
              <a:latin typeface="Arial"/>
              <a:ea typeface="Arial"/>
              <a:cs typeface="Arial"/>
              <a:sym typeface="Arial"/>
            </a:endParaRPr>
          </a:p>
          <a:p>
            <a:pPr indent="0" lvl="2" marL="46831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Las páginas que conforman un sitio web normalmente están vinculadas entre sí y su contenido puede vincularse a sitios web externos.</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Las páginas que conforman un sitio web normalmente están vinculadas entre sí y su contenido puede vincularse a sitios web externos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nvSpPr>
        <p:spPr>
          <a:xfrm>
            <a:off x="407875" y="741228"/>
            <a:ext cx="8841000" cy="24627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RECOMENDACIONES DE ACCESIBILIDAD</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Utilizar correctamente las etiquetas semánticas. Estas ayudan en la tarea de dispositivos como los lectores de contenido. Una correcta semántica permite identificar el contenido de manera clara.</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los enlaces: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Uso de textos descriptivos y claros, olvidar el “</a:t>
            </a:r>
            <a:r>
              <a:rPr b="0" i="1" lang="es-PE" sz="1600" u="none" cap="none" strike="noStrike">
                <a:solidFill>
                  <a:srgbClr val="262626"/>
                </a:solidFill>
                <a:latin typeface="Calibri"/>
                <a:ea typeface="Calibri"/>
                <a:cs typeface="Calibri"/>
                <a:sym typeface="Calibri"/>
              </a:rPr>
              <a:t>haz clic </a:t>
            </a:r>
            <a:r>
              <a:rPr b="0" i="1" lang="es-PE" sz="1600" u="sng" cap="none" strike="noStrike">
                <a:solidFill>
                  <a:srgbClr val="262626"/>
                </a:solidFill>
                <a:latin typeface="Calibri"/>
                <a:ea typeface="Calibri"/>
                <a:cs typeface="Calibri"/>
                <a:sym typeface="Calibri"/>
              </a:rPr>
              <a:t>aquí</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Mantener estilos visuales diferenciados para enlaces no visitados, visitados y activos.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Evitar el uso de enlaces como botones, pues estos controles pueden ser manipulados con el teclado.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Si el enlace abre en una pestaña nueva, se puede agregar un texto descriptivo adicional. Por ejemplo, si se trata de un archivo, puede indicarse el tipo de este archivo.</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AVANZADAS DE ACCESIBILIDAD</a:t>
            </a:r>
            <a:endParaRPr b="0" i="0" sz="1400" u="none" cap="none" strike="noStrike">
              <a:solidFill>
                <a:srgbClr val="000000"/>
              </a:solidFill>
              <a:latin typeface="Arial"/>
              <a:ea typeface="Arial"/>
              <a:cs typeface="Arial"/>
              <a:sym typeface="Arial"/>
            </a:endParaRPr>
          </a:p>
        </p:txBody>
      </p:sp>
      <p:pic>
        <p:nvPicPr>
          <p:cNvPr descr="Web Accessibility: By making your website accessible, you automatically  increase the target audience. - DEV Community" id="207" name="Google Shape;207;p20"/>
          <p:cNvPicPr preferRelativeResize="0"/>
          <p:nvPr/>
        </p:nvPicPr>
        <p:blipFill rotWithShape="1">
          <a:blip r:embed="rId3">
            <a:alphaModFix/>
          </a:blip>
          <a:srcRect b="0" l="0" r="0" t="0"/>
          <a:stretch/>
        </p:blipFill>
        <p:spPr>
          <a:xfrm>
            <a:off x="2350974" y="3344667"/>
            <a:ext cx="4442052" cy="18655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nvSpPr>
        <p:spPr>
          <a:xfrm>
            <a:off x="407874" y="887730"/>
            <a:ext cx="7955100" cy="19701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RECOMENDACIONES DE ACCESIBILIDAD</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Prestar atención al acceso a los elementos mediante el teclado. Para ello se puede utilizar el atributo </a:t>
            </a:r>
            <a:r>
              <a:rPr b="1" i="0" lang="es-PE" sz="1600" u="none" cap="none" strike="noStrike">
                <a:solidFill>
                  <a:srgbClr val="262626"/>
                </a:solidFill>
                <a:latin typeface="Calibri"/>
                <a:ea typeface="Calibri"/>
                <a:cs typeface="Calibri"/>
                <a:sym typeface="Calibri"/>
              </a:rPr>
              <a:t>tabindex</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Uso de texto alternativo para imágenes en el atributo </a:t>
            </a:r>
            <a:r>
              <a:rPr b="1" i="0" lang="es-PE" sz="1600" u="none" cap="none" strike="noStrike">
                <a:solidFill>
                  <a:srgbClr val="262626"/>
                </a:solidFill>
                <a:latin typeface="Calibri"/>
                <a:ea typeface="Calibri"/>
                <a:cs typeface="Calibri"/>
                <a:sym typeface="Calibri"/>
              </a:rPr>
              <a:t>alt</a:t>
            </a:r>
            <a:r>
              <a:rPr b="0" i="0" lang="es-PE" sz="16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Puede colocarse un atributo </a:t>
            </a:r>
            <a:r>
              <a:rPr b="1" i="0" lang="es-PE" sz="1600" u="none" cap="none" strike="noStrike">
                <a:solidFill>
                  <a:srgbClr val="262626"/>
                </a:solidFill>
                <a:latin typeface="Calibri"/>
                <a:ea typeface="Calibri"/>
                <a:cs typeface="Calibri"/>
                <a:sym typeface="Calibri"/>
              </a:rPr>
              <a:t>alt</a:t>
            </a:r>
            <a:r>
              <a:rPr b="0" i="0" lang="es-PE" sz="1600" u="none" cap="none" strike="noStrike">
                <a:solidFill>
                  <a:srgbClr val="262626"/>
                </a:solidFill>
                <a:latin typeface="Calibri"/>
                <a:ea typeface="Calibri"/>
                <a:cs typeface="Calibri"/>
                <a:sym typeface="Calibri"/>
              </a:rPr>
              <a:t> vacío solo si la imagen es meramente decorativa (como un icono).</a:t>
            </a:r>
            <a:endParaRPr b="0" i="0" sz="1400" u="none" cap="none" strike="noStrike">
              <a:solidFill>
                <a:srgbClr val="000000"/>
              </a:solidFill>
              <a:latin typeface="Arial"/>
              <a:ea typeface="Arial"/>
              <a:cs typeface="Arial"/>
              <a:sym typeface="Arial"/>
            </a:endParaRPr>
          </a:p>
        </p:txBody>
      </p:sp>
      <p:sp>
        <p:nvSpPr>
          <p:cNvPr id="214" name="Google Shape;214;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CONSIDERACIONES AVANZADAS DE ACCESIBILIDAD</a:t>
            </a:r>
            <a:endParaRPr b="0" i="0" sz="1400" u="none" cap="none" strike="noStrike">
              <a:solidFill>
                <a:srgbClr val="000000"/>
              </a:solidFill>
              <a:latin typeface="Arial"/>
              <a:ea typeface="Arial"/>
              <a:cs typeface="Arial"/>
              <a:sym typeface="Arial"/>
            </a:endParaRPr>
          </a:p>
        </p:txBody>
      </p:sp>
      <p:pic>
        <p:nvPicPr>
          <p:cNvPr descr="Web Accessibility is a Right, Not a Privilege | Unidev Blog" id="215" name="Google Shape;215;p21"/>
          <p:cNvPicPr preferRelativeResize="0"/>
          <p:nvPr/>
        </p:nvPicPr>
        <p:blipFill rotWithShape="1">
          <a:blip r:embed="rId3">
            <a:alphaModFix/>
          </a:blip>
          <a:srcRect b="0" l="0" r="0" t="0"/>
          <a:stretch/>
        </p:blipFill>
        <p:spPr>
          <a:xfrm>
            <a:off x="2113973" y="3070457"/>
            <a:ext cx="4916054" cy="19775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22"/>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1" i="0" lang="es-PE" sz="2800" u="none" cap="none" strike="noStrike">
                <a:solidFill>
                  <a:schemeClr val="lt1"/>
                </a:solidFill>
                <a:latin typeface="Arial"/>
                <a:ea typeface="Arial"/>
                <a:cs typeface="Arial"/>
                <a:sym typeface="Arial"/>
              </a:rPr>
              <a:t>FAVICON</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nvSpPr>
        <p:spPr>
          <a:xfrm>
            <a:off x="4071273" y="949285"/>
            <a:ext cx="4620146" cy="38164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Un favicon</a:t>
            </a:r>
            <a:r>
              <a:rPr b="0" i="0" lang="es-PE" sz="1600" u="none" cap="none" strike="noStrike">
                <a:solidFill>
                  <a:srgbClr val="262626"/>
                </a:solidFill>
                <a:latin typeface="Calibri"/>
                <a:ea typeface="Calibri"/>
                <a:cs typeface="Calibri"/>
                <a:sym typeface="Calibri"/>
              </a:rPr>
              <a:t>, de "ícono favorito", es un pequeño ícono de 16x16 píxeles que se utiliza en los navegadores web para representar un sitio o una página web. En otras palabras, cuando creas un favicon, sirve como ícono de tu página web, o un identificador visual para que los usuarios puedan localizar tu página web en la red.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Los favicones son más vistos en las pestañas de </a:t>
            </a:r>
            <a:r>
              <a:rPr b="1" i="0" lang="es-PE" sz="1600" u="none" cap="none" strike="noStrike">
                <a:solidFill>
                  <a:srgbClr val="262626"/>
                </a:solidFill>
                <a:latin typeface="Calibri"/>
                <a:ea typeface="Calibri"/>
                <a:cs typeface="Calibri"/>
                <a:sym typeface="Calibri"/>
              </a:rPr>
              <a:t>la parte superior de un navegador web</a:t>
            </a:r>
            <a:r>
              <a:rPr b="0" i="0" lang="es-PE" sz="1600" u="none" cap="none" strike="noStrike">
                <a:solidFill>
                  <a:srgbClr val="262626"/>
                </a:solidFill>
                <a:latin typeface="Calibri"/>
                <a:ea typeface="Calibri"/>
                <a:cs typeface="Calibri"/>
                <a:sym typeface="Calibri"/>
              </a:rPr>
              <a:t>, pero también los puedes encontrar en la </a:t>
            </a:r>
            <a:r>
              <a:rPr b="1" i="0" lang="es-PE" sz="1600" u="none" cap="none" strike="noStrike">
                <a:solidFill>
                  <a:srgbClr val="262626"/>
                </a:solidFill>
                <a:latin typeface="Calibri"/>
                <a:ea typeface="Calibri"/>
                <a:cs typeface="Calibri"/>
                <a:sym typeface="Calibri"/>
              </a:rPr>
              <a:t>barra de favoritos de tu navegador</a:t>
            </a:r>
            <a:r>
              <a:rPr b="0" i="0" lang="es-PE" sz="1600" u="none" cap="none" strike="noStrike">
                <a:solidFill>
                  <a:srgbClr val="262626"/>
                </a:solidFill>
                <a:latin typeface="Calibri"/>
                <a:ea typeface="Calibri"/>
                <a:cs typeface="Calibri"/>
                <a:sym typeface="Calibri"/>
              </a:rPr>
              <a:t>, </a:t>
            </a:r>
            <a:r>
              <a:rPr b="1" i="0" lang="es-PE" sz="1600" u="none" cap="none" strike="noStrike">
                <a:solidFill>
                  <a:srgbClr val="262626"/>
                </a:solidFill>
                <a:latin typeface="Calibri"/>
                <a:ea typeface="Calibri"/>
                <a:cs typeface="Calibri"/>
                <a:sym typeface="Calibri"/>
              </a:rPr>
              <a:t>en el historial </a:t>
            </a:r>
            <a:r>
              <a:rPr b="0" i="0" lang="es-PE" sz="1600" u="none" cap="none" strike="noStrike">
                <a:solidFill>
                  <a:srgbClr val="262626"/>
                </a:solidFill>
                <a:latin typeface="Calibri"/>
                <a:ea typeface="Calibri"/>
                <a:cs typeface="Calibri"/>
                <a:sym typeface="Calibri"/>
              </a:rPr>
              <a:t>y en los </a:t>
            </a:r>
            <a:r>
              <a:rPr b="1" i="0" lang="es-PE" sz="1600" u="none" cap="none" strike="noStrike">
                <a:solidFill>
                  <a:srgbClr val="262626"/>
                </a:solidFill>
                <a:latin typeface="Calibri"/>
                <a:ea typeface="Calibri"/>
                <a:cs typeface="Calibri"/>
                <a:sym typeface="Calibri"/>
              </a:rPr>
              <a:t>resultados de búsquedas</a:t>
            </a:r>
            <a:r>
              <a:rPr b="0" i="0" lang="es-PE" sz="1600" u="none" cap="none" strike="noStrike">
                <a:solidFill>
                  <a:srgbClr val="262626"/>
                </a:solidFill>
                <a:latin typeface="Calibri"/>
                <a:ea typeface="Calibri"/>
                <a:cs typeface="Calibri"/>
                <a:sym typeface="Calibri"/>
              </a:rPr>
              <a:t>, junto a la url de la página. En algunos casos, como en Google Chrome, los favicones aparecen incluso en la </a:t>
            </a:r>
            <a:r>
              <a:rPr b="1" i="0" lang="es-PE" sz="1600" u="none" cap="none" strike="noStrike">
                <a:solidFill>
                  <a:srgbClr val="262626"/>
                </a:solidFill>
                <a:latin typeface="Calibri"/>
                <a:ea typeface="Calibri"/>
                <a:cs typeface="Calibri"/>
                <a:sym typeface="Calibri"/>
              </a:rPr>
              <a:t>página de inicio del navegador.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28" name="Google Shape;228;p23"/>
          <p:cNvCxnSpPr/>
          <p:nvPr/>
        </p:nvCxnSpPr>
        <p:spPr>
          <a:xfrm>
            <a:off x="717528" y="2241961"/>
            <a:ext cx="2877526" cy="0"/>
          </a:xfrm>
          <a:prstGeom prst="straightConnector1">
            <a:avLst/>
          </a:prstGeom>
          <a:noFill/>
          <a:ln cap="flat" cmpd="sng" w="76200">
            <a:solidFill>
              <a:srgbClr val="595959"/>
            </a:solidFill>
            <a:prstDash val="solid"/>
            <a:round/>
            <a:headEnd len="sm" w="sm" type="none"/>
            <a:tailEnd len="sm" w="sm" type="none"/>
          </a:ln>
        </p:spPr>
      </p:cxnSp>
      <p:sp>
        <p:nvSpPr>
          <p:cNvPr id="229" name="Google Shape;229;p23"/>
          <p:cNvSpPr/>
          <p:nvPr/>
        </p:nvSpPr>
        <p:spPr>
          <a:xfrm>
            <a:off x="717528" y="1269724"/>
            <a:ext cx="3136143" cy="943335"/>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rgbClr val="000000"/>
              </a:buClr>
              <a:buSzPts val="4000"/>
              <a:buFont typeface="Arial"/>
              <a:buNone/>
            </a:pPr>
            <a:r>
              <a:rPr b="1" i="0" lang="es-PE" sz="4000" u="none" cap="none" strike="noStrike">
                <a:solidFill>
                  <a:srgbClr val="15BDAD"/>
                </a:solidFill>
                <a:latin typeface="Calibri"/>
                <a:ea typeface="Calibri"/>
                <a:cs typeface="Calibri"/>
                <a:sym typeface="Calibri"/>
              </a:rPr>
              <a:t>¿QUÉ ES</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0"/>
              </a:spcBef>
              <a:spcAft>
                <a:spcPts val="0"/>
              </a:spcAft>
              <a:buClr>
                <a:srgbClr val="000000"/>
              </a:buClr>
              <a:buSzPts val="4000"/>
              <a:buFont typeface="Arial"/>
              <a:buNone/>
            </a:pPr>
            <a:r>
              <a:rPr b="1" i="0" lang="es-PE" sz="4000" u="none" cap="none" strike="noStrike">
                <a:solidFill>
                  <a:srgbClr val="15BDAD"/>
                </a:solidFill>
                <a:latin typeface="Calibri"/>
                <a:ea typeface="Calibri"/>
                <a:cs typeface="Calibri"/>
                <a:sym typeface="Calibri"/>
              </a:rPr>
              <a:t>UN FAVICON?</a:t>
            </a:r>
            <a:endParaRPr b="0" i="0" sz="1400" u="none" cap="none" strike="noStrike">
              <a:solidFill>
                <a:srgbClr val="000000"/>
              </a:solidFill>
              <a:latin typeface="Arial"/>
              <a:ea typeface="Arial"/>
              <a:cs typeface="Arial"/>
              <a:sym typeface="Arial"/>
            </a:endParaRPr>
          </a:p>
        </p:txBody>
      </p:sp>
      <p:pic>
        <p:nvPicPr>
          <p:cNvPr descr="Qué es un favicon y como añadirlo a tu web - El blog de dinahosting" id="230" name="Google Shape;230;p23"/>
          <p:cNvPicPr preferRelativeResize="0"/>
          <p:nvPr/>
        </p:nvPicPr>
        <p:blipFill rotWithShape="1">
          <a:blip r:embed="rId3">
            <a:alphaModFix/>
          </a:blip>
          <a:srcRect b="0" l="0" r="0" t="0"/>
          <a:stretch/>
        </p:blipFill>
        <p:spPr>
          <a:xfrm>
            <a:off x="717528" y="2492823"/>
            <a:ext cx="2949308" cy="1657961"/>
          </a:xfrm>
          <a:prstGeom prst="rect">
            <a:avLst/>
          </a:prstGeom>
          <a:noFill/>
          <a:ln>
            <a:noFill/>
          </a:ln>
        </p:spPr>
      </p:pic>
      <p:sp>
        <p:nvSpPr>
          <p:cNvPr id="231" name="Google Shape;231;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FAVICON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FAVICON</a:t>
            </a:r>
            <a:endParaRPr b="0" i="0" sz="1400" u="none" cap="none" strike="noStrike">
              <a:solidFill>
                <a:srgbClr val="000000"/>
              </a:solidFill>
              <a:latin typeface="Arial"/>
              <a:ea typeface="Arial"/>
              <a:cs typeface="Arial"/>
              <a:sym typeface="Arial"/>
            </a:endParaRPr>
          </a:p>
        </p:txBody>
      </p:sp>
      <p:pic>
        <p:nvPicPr>
          <p:cNvPr descr="Interfaz de usuario gráfica, Sitio web&#10;&#10;Descripción generada automáticamente" id="238" name="Google Shape;238;p24"/>
          <p:cNvPicPr preferRelativeResize="0"/>
          <p:nvPr/>
        </p:nvPicPr>
        <p:blipFill rotWithShape="1">
          <a:blip r:embed="rId3">
            <a:alphaModFix/>
          </a:blip>
          <a:srcRect b="11376" l="0" r="0" t="0"/>
          <a:stretch/>
        </p:blipFill>
        <p:spPr>
          <a:xfrm>
            <a:off x="5764389" y="1554479"/>
            <a:ext cx="2751892" cy="3250509"/>
          </a:xfrm>
          <a:prstGeom prst="rect">
            <a:avLst/>
          </a:prstGeom>
          <a:noFill/>
          <a:ln>
            <a:noFill/>
          </a:ln>
        </p:spPr>
      </p:pic>
      <p:grpSp>
        <p:nvGrpSpPr>
          <p:cNvPr id="239" name="Google Shape;239;p24"/>
          <p:cNvGrpSpPr/>
          <p:nvPr/>
        </p:nvGrpSpPr>
        <p:grpSpPr>
          <a:xfrm>
            <a:off x="727472" y="1125376"/>
            <a:ext cx="4842055" cy="3780518"/>
            <a:chOff x="511341" y="975747"/>
            <a:chExt cx="4842055" cy="3780518"/>
          </a:xfrm>
        </p:grpSpPr>
        <p:sp>
          <p:nvSpPr>
            <p:cNvPr id="240" name="Google Shape;240;p24"/>
            <p:cNvSpPr txBox="1"/>
            <p:nvPr/>
          </p:nvSpPr>
          <p:spPr>
            <a:xfrm>
              <a:off x="636032" y="975747"/>
              <a:ext cx="4717364" cy="738664"/>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Al navegar en la web podemos notar que, en las pestañas del navegador, algunas páginas muestran su título acompañado de un icono.</a:t>
              </a:r>
              <a:endParaRPr b="0" i="0" sz="1400" u="none" cap="none" strike="noStrike">
                <a:solidFill>
                  <a:srgbClr val="000000"/>
                </a:solidFill>
                <a:latin typeface="Arial"/>
                <a:ea typeface="Arial"/>
                <a:cs typeface="Arial"/>
                <a:sym typeface="Arial"/>
              </a:endParaRPr>
            </a:p>
          </p:txBody>
        </p:sp>
        <p:pic>
          <p:nvPicPr>
            <p:cNvPr id="241" name="Google Shape;241;p24"/>
            <p:cNvPicPr preferRelativeResize="0"/>
            <p:nvPr/>
          </p:nvPicPr>
          <p:blipFill rotWithShape="1">
            <a:blip r:embed="rId4">
              <a:alphaModFix/>
            </a:blip>
            <a:srcRect b="0" l="0" r="46905" t="0"/>
            <a:stretch/>
          </p:blipFill>
          <p:spPr>
            <a:xfrm>
              <a:off x="636032" y="1869968"/>
              <a:ext cx="4334979" cy="670306"/>
            </a:xfrm>
            <a:prstGeom prst="rect">
              <a:avLst/>
            </a:prstGeom>
            <a:noFill/>
            <a:ln>
              <a:noFill/>
            </a:ln>
          </p:spPr>
        </p:pic>
        <p:sp>
          <p:nvSpPr>
            <p:cNvPr id="242" name="Google Shape;242;p24"/>
            <p:cNvSpPr txBox="1"/>
            <p:nvPr/>
          </p:nvSpPr>
          <p:spPr>
            <a:xfrm>
              <a:off x="511341" y="2540274"/>
              <a:ext cx="4717364" cy="221599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Este tipo de icono es conocido como “favicon” (</a:t>
              </a:r>
              <a:r>
                <a:rPr b="0" i="1" lang="es-PE" sz="1600" u="none" cap="none" strike="noStrike">
                  <a:solidFill>
                    <a:srgbClr val="262626"/>
                  </a:solidFill>
                  <a:latin typeface="Calibri"/>
                  <a:ea typeface="Calibri"/>
                  <a:cs typeface="Calibri"/>
                  <a:sym typeface="Calibri"/>
                </a:rPr>
                <a:t>favorite icon</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Su función principal es la de servir como identificador de la página o sitio web que estamos visitando.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Este icono se muestra tanto en las pestañas del navegador como en la lista de favoritos cuando alguien agrega la página a dicha lista.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p:nvPr/>
        </p:nvSpPr>
        <p:spPr>
          <a:xfrm>
            <a:off x="2040556" y="2218623"/>
            <a:ext cx="5062888" cy="36576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5"/>
          <p:cNvSpPr txBox="1"/>
          <p:nvPr/>
        </p:nvSpPr>
        <p:spPr>
          <a:xfrm>
            <a:off x="402479" y="674773"/>
            <a:ext cx="7892473" cy="1354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rgbClr val="000000"/>
                </a:solidFill>
                <a:latin typeface="Arial"/>
                <a:ea typeface="Arial"/>
                <a:cs typeface="Arial"/>
                <a:sym typeface="Arial"/>
              </a:rPr>
              <a:t>¿Cómo añadir un favicon en HTML?</a:t>
            </a:r>
            <a:endParaRPr b="0" i="0" sz="1800" u="none" cap="none" strike="noStrike">
              <a:solidFill>
                <a:srgbClr val="000000"/>
              </a:solidFill>
              <a:latin typeface="Kaushan Script"/>
              <a:ea typeface="Kaushan Script"/>
              <a:cs typeface="Kaushan Script"/>
              <a:sym typeface="Kaushan Script"/>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Si has creado tu página con un creador de páginas web, añadir tu favicon en HTML no es necesario. Este paso sólo se aplica a las páginas creadas por un desarrollador. A continuación se muestra cómo se debe insertar la imagen de tu favicon en la cabecera del código para que se muestre en tu página web.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FAVICON</a:t>
            </a:r>
            <a:endParaRPr b="0" i="0" sz="1400" u="none" cap="none" strike="noStrike">
              <a:solidFill>
                <a:srgbClr val="000000"/>
              </a:solidFill>
              <a:latin typeface="Arial"/>
              <a:ea typeface="Arial"/>
              <a:cs typeface="Arial"/>
              <a:sym typeface="Arial"/>
            </a:endParaRPr>
          </a:p>
        </p:txBody>
      </p:sp>
      <p:sp>
        <p:nvSpPr>
          <p:cNvPr id="251" name="Google Shape;251;p25"/>
          <p:cNvSpPr txBox="1"/>
          <p:nvPr/>
        </p:nvSpPr>
        <p:spPr>
          <a:xfrm>
            <a:off x="2094715" y="2260364"/>
            <a:ext cx="4954567"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link</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rel</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“icon"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type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“image/png"</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”Favicon.png"</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pic>
        <p:nvPicPr>
          <p:cNvPr descr="What Is a Favicon and Why Does Your Website Needs One? | Upwork" id="252" name="Google Shape;252;p25"/>
          <p:cNvPicPr preferRelativeResize="0"/>
          <p:nvPr/>
        </p:nvPicPr>
        <p:blipFill rotWithShape="1">
          <a:blip r:embed="rId3">
            <a:alphaModFix/>
          </a:blip>
          <a:srcRect b="3997" l="3577" r="3553" t="14882"/>
          <a:stretch/>
        </p:blipFill>
        <p:spPr>
          <a:xfrm>
            <a:off x="2979921" y="2687189"/>
            <a:ext cx="3184157" cy="23530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FAVICON</a:t>
            </a:r>
            <a:endParaRPr b="0" i="0" sz="1400" u="none" cap="none" strike="noStrike">
              <a:solidFill>
                <a:srgbClr val="000000"/>
              </a:solidFill>
              <a:latin typeface="Arial"/>
              <a:ea typeface="Arial"/>
              <a:cs typeface="Arial"/>
              <a:sym typeface="Arial"/>
            </a:endParaRPr>
          </a:p>
        </p:txBody>
      </p:sp>
      <p:sp>
        <p:nvSpPr>
          <p:cNvPr id="259" name="Google Shape;259;p26"/>
          <p:cNvSpPr txBox="1"/>
          <p:nvPr/>
        </p:nvSpPr>
        <p:spPr>
          <a:xfrm>
            <a:off x="859423" y="1261798"/>
            <a:ext cx="7425153" cy="1046440"/>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Para agregar un icono a nuestra página, utilizamos la etiqueta </a:t>
            </a:r>
            <a:r>
              <a:rPr b="1" i="0" lang="es-PE" sz="1600" u="none" cap="none" strike="noStrike">
                <a:solidFill>
                  <a:srgbClr val="262626"/>
                </a:solidFill>
                <a:latin typeface="Calibri"/>
                <a:ea typeface="Calibri"/>
                <a:cs typeface="Calibri"/>
                <a:sym typeface="Calibri"/>
              </a:rPr>
              <a:t>&lt;link&gt;</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142875" lvl="0" marL="180000" marR="0" rtl="0" algn="l">
              <a:lnSpc>
                <a:spcPct val="100000"/>
              </a:lnSpc>
              <a:spcBef>
                <a:spcPts val="0"/>
              </a:spcBef>
              <a:spcAft>
                <a:spcPts val="0"/>
              </a:spcAft>
              <a:buClr>
                <a:schemeClr val="dk1"/>
              </a:buClr>
              <a:buSzPts val="400"/>
              <a:buFont typeface="Arial"/>
              <a:buNone/>
            </a:pPr>
            <a:r>
              <a:t/>
            </a:r>
            <a:endParaRPr b="0" i="0" sz="4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Podemos usar una imagen como icono (</a:t>
            </a:r>
            <a:r>
              <a:rPr b="0" i="1" lang="es-PE" sz="1600" u="none" cap="none" strike="noStrike">
                <a:solidFill>
                  <a:srgbClr val="262626"/>
                </a:solidFill>
                <a:latin typeface="Calibri"/>
                <a:ea typeface="Calibri"/>
                <a:cs typeface="Calibri"/>
                <a:sym typeface="Calibri"/>
              </a:rPr>
              <a:t>png</a:t>
            </a:r>
            <a:r>
              <a:rPr b="0" i="0" lang="es-PE" sz="1600" u="none" cap="none" strike="noStrike">
                <a:solidFill>
                  <a:srgbClr val="262626"/>
                </a:solidFill>
                <a:latin typeface="Calibri"/>
                <a:ea typeface="Calibri"/>
                <a:cs typeface="Calibri"/>
                <a:sym typeface="Calibri"/>
              </a:rPr>
              <a:t> o </a:t>
            </a:r>
            <a:r>
              <a:rPr b="0" i="1" lang="es-PE" sz="1600" u="none" cap="none" strike="noStrike">
                <a:solidFill>
                  <a:srgbClr val="262626"/>
                </a:solidFill>
                <a:latin typeface="Calibri"/>
                <a:ea typeface="Calibri"/>
                <a:cs typeface="Calibri"/>
                <a:sym typeface="Calibri"/>
              </a:rPr>
              <a:t>jpg</a:t>
            </a:r>
            <a:r>
              <a:rPr b="0" i="0" lang="es-PE" sz="1600" u="none" cap="none" strike="noStrike">
                <a:solidFill>
                  <a:srgbClr val="262626"/>
                </a:solidFill>
                <a:latin typeface="Calibri"/>
                <a:ea typeface="Calibri"/>
                <a:cs typeface="Calibri"/>
                <a:sym typeface="Calibri"/>
              </a:rPr>
              <a:t> por ejemplo). Es recomendable que esta imagen tenga forma cuadrada con tamaño 16x16, 32x32 o 48x48 para que se muestre sin distorsiones.</a:t>
            </a:r>
            <a:endParaRPr b="0" i="0" sz="1400" u="none" cap="none" strike="noStrike">
              <a:solidFill>
                <a:srgbClr val="000000"/>
              </a:solidFill>
              <a:latin typeface="Arial"/>
              <a:ea typeface="Arial"/>
              <a:cs typeface="Arial"/>
              <a:sym typeface="Arial"/>
            </a:endParaRPr>
          </a:p>
        </p:txBody>
      </p:sp>
      <p:sp>
        <p:nvSpPr>
          <p:cNvPr id="260" name="Google Shape;260;p26"/>
          <p:cNvSpPr txBox="1"/>
          <p:nvPr/>
        </p:nvSpPr>
        <p:spPr>
          <a:xfrm>
            <a:off x="859423" y="3347470"/>
            <a:ext cx="7425153" cy="492443"/>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También podemos hacer uso de archivos de iconos (con extensión .</a:t>
            </a:r>
            <a:r>
              <a:rPr b="0" i="1" lang="es-PE" sz="1600" u="none" cap="none" strike="noStrike">
                <a:solidFill>
                  <a:srgbClr val="262626"/>
                </a:solidFill>
                <a:latin typeface="Calibri"/>
                <a:ea typeface="Calibri"/>
                <a:cs typeface="Calibri"/>
                <a:sym typeface="Calibri"/>
              </a:rPr>
              <a:t>ico</a:t>
            </a:r>
            <a:r>
              <a:rPr b="0" i="0" lang="es-PE" sz="1600" u="none" cap="none" strike="noStrike">
                <a:solidFill>
                  <a:srgbClr val="262626"/>
                </a:solidFill>
                <a:latin typeface="Calibri"/>
                <a:ea typeface="Calibri"/>
                <a:cs typeface="Calibri"/>
                <a:sym typeface="Calibri"/>
              </a:rPr>
              <a:t>). En este caso el uso de la etiqueta </a:t>
            </a:r>
            <a:r>
              <a:rPr b="1" i="0" lang="es-PE" sz="1600" u="none" cap="none" strike="noStrike">
                <a:solidFill>
                  <a:srgbClr val="262626"/>
                </a:solidFill>
                <a:latin typeface="Calibri"/>
                <a:ea typeface="Calibri"/>
                <a:cs typeface="Calibri"/>
                <a:sym typeface="Calibri"/>
              </a:rPr>
              <a:t>&lt;link&gt; </a:t>
            </a:r>
            <a:r>
              <a:rPr b="0" i="0" lang="es-PE" sz="1600" u="none" cap="none" strike="noStrike">
                <a:solidFill>
                  <a:srgbClr val="262626"/>
                </a:solidFill>
                <a:latin typeface="Calibri"/>
                <a:ea typeface="Calibri"/>
                <a:cs typeface="Calibri"/>
                <a:sym typeface="Calibri"/>
              </a:rPr>
              <a:t>varía ligeramente.</a:t>
            </a:r>
            <a:endParaRPr b="0" i="0" sz="1400" u="none" cap="none" strike="noStrike">
              <a:solidFill>
                <a:srgbClr val="000000"/>
              </a:solidFill>
              <a:latin typeface="Arial"/>
              <a:ea typeface="Arial"/>
              <a:cs typeface="Arial"/>
              <a:sym typeface="Arial"/>
            </a:endParaRPr>
          </a:p>
        </p:txBody>
      </p:sp>
      <p:sp>
        <p:nvSpPr>
          <p:cNvPr id="261" name="Google Shape;261;p26"/>
          <p:cNvSpPr txBox="1"/>
          <p:nvPr/>
        </p:nvSpPr>
        <p:spPr>
          <a:xfrm>
            <a:off x="860177" y="2461037"/>
            <a:ext cx="7311600"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link</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rel</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"icon"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type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"image/png"</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"img/razor_icon_130207.png"</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262" name="Google Shape;262;p26"/>
          <p:cNvSpPr txBox="1"/>
          <p:nvPr/>
        </p:nvSpPr>
        <p:spPr>
          <a:xfrm>
            <a:off x="860177" y="3941703"/>
            <a:ext cx="7310846"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link</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rel</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"shortcut icon"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type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"image/x-icon"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"img/favicon_icon_130608.ico"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pic>
        <p:nvPicPr>
          <p:cNvPr id="263" name="Google Shape;263;p26"/>
          <p:cNvPicPr preferRelativeResize="0"/>
          <p:nvPr/>
        </p:nvPicPr>
        <p:blipFill rotWithShape="1">
          <a:blip r:embed="rId3">
            <a:alphaModFix/>
          </a:blip>
          <a:srcRect b="0" l="0" r="0" t="0"/>
          <a:stretch/>
        </p:blipFill>
        <p:spPr>
          <a:xfrm>
            <a:off x="860177" y="2894796"/>
            <a:ext cx="7311600" cy="243304"/>
          </a:xfrm>
          <a:prstGeom prst="rect">
            <a:avLst/>
          </a:prstGeom>
          <a:noFill/>
          <a:ln>
            <a:noFill/>
          </a:ln>
        </p:spPr>
      </p:pic>
      <p:sp>
        <p:nvSpPr>
          <p:cNvPr id="264" name="Google Shape;264;p26"/>
          <p:cNvSpPr/>
          <p:nvPr/>
        </p:nvSpPr>
        <p:spPr>
          <a:xfrm>
            <a:off x="937208" y="2894796"/>
            <a:ext cx="1358083" cy="243304"/>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5" name="Google Shape;265;p26"/>
          <p:cNvPicPr preferRelativeResize="0"/>
          <p:nvPr/>
        </p:nvPicPr>
        <p:blipFill rotWithShape="1">
          <a:blip r:embed="rId4">
            <a:alphaModFix/>
          </a:blip>
          <a:srcRect b="0" l="0" r="0" t="0"/>
          <a:stretch/>
        </p:blipFill>
        <p:spPr>
          <a:xfrm>
            <a:off x="859423" y="4374282"/>
            <a:ext cx="7311600" cy="259771"/>
          </a:xfrm>
          <a:prstGeom prst="rect">
            <a:avLst/>
          </a:prstGeom>
          <a:noFill/>
          <a:ln>
            <a:noFill/>
          </a:ln>
        </p:spPr>
      </p:pic>
      <p:sp>
        <p:nvSpPr>
          <p:cNvPr id="266" name="Google Shape;266;p26"/>
          <p:cNvSpPr/>
          <p:nvPr/>
        </p:nvSpPr>
        <p:spPr>
          <a:xfrm>
            <a:off x="937208" y="4382515"/>
            <a:ext cx="1358083" cy="243304"/>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p27"/>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AGREGANDO </a:t>
            </a:r>
            <a:r>
              <a:rPr b="1" i="0" lang="es-PE" sz="2800" u="none" cap="none" strike="noStrike">
                <a:solidFill>
                  <a:schemeClr val="lt1"/>
                </a:solidFill>
                <a:latin typeface="Arial"/>
                <a:ea typeface="Arial"/>
                <a:cs typeface="Arial"/>
                <a:sym typeface="Arial"/>
              </a:rPr>
              <a:t>NUEVAS PÁGINAS HTML</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NUEVAS PÁGINAS</a:t>
            </a:r>
            <a:endParaRPr b="0" i="0" sz="1400" u="none" cap="none" strike="noStrike">
              <a:solidFill>
                <a:srgbClr val="000000"/>
              </a:solidFill>
              <a:latin typeface="Arial"/>
              <a:ea typeface="Arial"/>
              <a:cs typeface="Arial"/>
              <a:sym typeface="Arial"/>
            </a:endParaRPr>
          </a:p>
        </p:txBody>
      </p:sp>
      <p:sp>
        <p:nvSpPr>
          <p:cNvPr id="280" name="Google Shape;280;p28"/>
          <p:cNvSpPr txBox="1"/>
          <p:nvPr/>
        </p:nvSpPr>
        <p:spPr>
          <a:xfrm>
            <a:off x="322150" y="1390483"/>
            <a:ext cx="3602150" cy="221599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CONTENIDO DE UN SITIO WEB</a:t>
            </a:r>
            <a:endParaRPr b="0" i="0" sz="1600" u="none" cap="none" strike="noStrike">
              <a:solidFill>
                <a:srgbClr val="262626"/>
              </a:solidFill>
              <a:latin typeface="Calibri"/>
              <a:ea typeface="Calibri"/>
              <a:cs typeface="Calibri"/>
              <a:sym typeface="Calibri"/>
            </a:endParaRPr>
          </a:p>
          <a:p>
            <a:pPr indent="-285750" lvl="0" marL="2974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Un sitio web está compuesto de un conjunto de archivos de diversos tipos: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Páginas HTML.</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Archivos de estilo CSS.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Imágenes, archivos de audio, documentos, etc.</a:t>
            </a:r>
            <a:endParaRPr b="0" i="0" sz="1400" u="none" cap="none" strike="noStrike">
              <a:solidFill>
                <a:srgbClr val="000000"/>
              </a:solidFill>
              <a:latin typeface="Arial"/>
              <a:ea typeface="Arial"/>
              <a:cs typeface="Arial"/>
              <a:sym typeface="Arial"/>
            </a:endParaRPr>
          </a:p>
          <a:p>
            <a:pPr indent="-285750" lvl="0" marL="2974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Estos archivos pueden estar organizados en carpetas.</a:t>
            </a:r>
            <a:endParaRPr b="0" i="0" sz="1400" u="none" cap="none" strike="noStrike">
              <a:solidFill>
                <a:srgbClr val="000000"/>
              </a:solidFill>
              <a:latin typeface="Arial"/>
              <a:ea typeface="Arial"/>
              <a:cs typeface="Arial"/>
              <a:sym typeface="Arial"/>
            </a:endParaRPr>
          </a:p>
        </p:txBody>
      </p:sp>
      <p:pic>
        <p:nvPicPr>
          <p:cNvPr descr="Landing Page Redesign for SaaS Platform | Landing page, Corporate website  design, Saas" id="281" name="Google Shape;281;p28"/>
          <p:cNvPicPr preferRelativeResize="0"/>
          <p:nvPr/>
        </p:nvPicPr>
        <p:blipFill rotWithShape="1">
          <a:blip r:embed="rId3">
            <a:alphaModFix/>
          </a:blip>
          <a:srcRect b="0" l="0" r="0" t="0"/>
          <a:stretch/>
        </p:blipFill>
        <p:spPr>
          <a:xfrm>
            <a:off x="4288521" y="1011603"/>
            <a:ext cx="4447604" cy="33357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p:nvPr/>
        </p:nvSpPr>
        <p:spPr>
          <a:xfrm>
            <a:off x="2840997" y="1765232"/>
            <a:ext cx="3193065" cy="239602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9"/>
          <p:cNvSpPr txBox="1"/>
          <p:nvPr/>
        </p:nvSpPr>
        <p:spPr>
          <a:xfrm>
            <a:off x="407875" y="732014"/>
            <a:ext cx="6207174"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CONTENIDO DE UN SITIO WEB</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siguiente imagen muestra la distribución de nuestro sitio web de ejemplo visto desde el editor Visual Studio Code.</a:t>
            </a:r>
            <a:endParaRPr b="0" i="0" sz="1400" u="none" cap="none" strike="noStrike">
              <a:solidFill>
                <a:srgbClr val="000000"/>
              </a:solidFill>
              <a:latin typeface="Arial"/>
              <a:ea typeface="Arial"/>
              <a:cs typeface="Arial"/>
              <a:sym typeface="Arial"/>
            </a:endParaRPr>
          </a:p>
        </p:txBody>
      </p:sp>
      <p:sp>
        <p:nvSpPr>
          <p:cNvPr id="289" name="Google Shape;289;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NUEVAS PÁGINAS</a:t>
            </a:r>
            <a:endParaRPr b="0" i="0" sz="1400" u="none" cap="none" strike="noStrike">
              <a:solidFill>
                <a:srgbClr val="000000"/>
              </a:solidFill>
              <a:latin typeface="Arial"/>
              <a:ea typeface="Arial"/>
              <a:cs typeface="Arial"/>
              <a:sym typeface="Arial"/>
            </a:endParaRPr>
          </a:p>
        </p:txBody>
      </p:sp>
      <p:pic>
        <p:nvPicPr>
          <p:cNvPr id="290" name="Google Shape;290;p29"/>
          <p:cNvPicPr preferRelativeResize="0"/>
          <p:nvPr/>
        </p:nvPicPr>
        <p:blipFill rotWithShape="1">
          <a:blip r:embed="rId3">
            <a:alphaModFix/>
          </a:blip>
          <a:srcRect b="0" l="0" r="0" t="0"/>
          <a:stretch/>
        </p:blipFill>
        <p:spPr>
          <a:xfrm>
            <a:off x="2915350" y="1818058"/>
            <a:ext cx="3058145" cy="22758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
        <p:nvSpPr>
          <p:cNvPr id="56" name="Google Shape;56;p3"/>
          <p:cNvSpPr txBox="1"/>
          <p:nvPr/>
        </p:nvSpPr>
        <p:spPr>
          <a:xfrm>
            <a:off x="522595" y="810908"/>
            <a:ext cx="7836314" cy="3447098"/>
          </a:xfrm>
          <a:prstGeom prst="rect">
            <a:avLst/>
          </a:prstGeom>
          <a:noFill/>
          <a:ln>
            <a:noFill/>
          </a:ln>
        </p:spPr>
        <p:txBody>
          <a:bodyPr anchorCtr="0" anchor="t" bIns="0" lIns="0" spcFirstLastPara="1" rIns="0" wrap="square" tIns="0">
            <a:spAutoFit/>
          </a:bodyPr>
          <a:lstStyle/>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Con HTML5 la posibilidad de agregar video y sonido a una página web se ha simplificado con respecto a sus anteriores versiones.</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Además, con la presencia de servicios de video como YouTube o Vimeo, es sencillo ilustrar nuestras páginas con videos relacionados con el tema que deseamos abordar.</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285750" lvl="0" marL="297475"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Por ello, durante esta sesión:</a:t>
            </a:r>
            <a:endParaRPr b="0" i="0" sz="1400" u="none" cap="none" strike="noStrike">
              <a:solidFill>
                <a:srgbClr val="000000"/>
              </a:solidFill>
              <a:latin typeface="Arial"/>
              <a:ea typeface="Arial"/>
              <a:cs typeface="Arial"/>
              <a:sym typeface="Arial"/>
            </a:endParaRPr>
          </a:p>
          <a:p>
            <a:pPr indent="-176211" lvl="2"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Conocerás los principales formatos de video usados en las páginas web.</a:t>
            </a:r>
            <a:endParaRPr b="0" i="0" sz="1400" u="none" cap="none" strike="noStrike">
              <a:solidFill>
                <a:srgbClr val="000000"/>
              </a:solidFill>
              <a:latin typeface="Arial"/>
              <a:ea typeface="Arial"/>
              <a:cs typeface="Arial"/>
              <a:sym typeface="Arial"/>
            </a:endParaRPr>
          </a:p>
          <a:p>
            <a:pPr indent="-176211" lvl="2" marL="642938"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Agregarás videos de los principales servicios.</a:t>
            </a:r>
            <a:endParaRPr b="0" i="0" sz="1400" u="none" cap="none" strike="noStrike">
              <a:solidFill>
                <a:srgbClr val="000000"/>
              </a:solidFill>
              <a:latin typeface="Arial"/>
              <a:ea typeface="Arial"/>
              <a:cs typeface="Arial"/>
              <a:sym typeface="Arial"/>
            </a:endParaRPr>
          </a:p>
          <a:p>
            <a:pPr indent="-168275" lvl="2" marL="636588"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Aprenderás a incorporar etiquetas semánticas a la estructura de una página web.</a:t>
            </a:r>
            <a:endParaRPr b="0" i="0" sz="1400" u="none" cap="none" strike="noStrike">
              <a:solidFill>
                <a:srgbClr val="000000"/>
              </a:solidFill>
              <a:latin typeface="Arial"/>
              <a:ea typeface="Arial"/>
              <a:cs typeface="Arial"/>
              <a:sym typeface="Arial"/>
            </a:endParaRPr>
          </a:p>
          <a:p>
            <a:pPr indent="-168275" lvl="2" marL="636588"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Conocerás la importancia del posicionamiento y el SEO en un sitio web.</a:t>
            </a:r>
            <a:endParaRPr b="0" i="0" sz="1400" u="none" cap="none" strike="noStrike">
              <a:solidFill>
                <a:srgbClr val="000000"/>
              </a:solidFill>
              <a:latin typeface="Arial"/>
              <a:ea typeface="Arial"/>
              <a:cs typeface="Arial"/>
              <a:sym typeface="Arial"/>
            </a:endParaRPr>
          </a:p>
          <a:p>
            <a:pPr indent="-168275" lvl="2" marL="636588"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Conocerás la importancia de la accesibilidad</a:t>
            </a:r>
            <a:endParaRPr b="0" i="0" sz="1400" u="none" cap="none" strike="noStrike">
              <a:solidFill>
                <a:srgbClr val="000000"/>
              </a:solidFill>
              <a:latin typeface="Arial"/>
              <a:ea typeface="Arial"/>
              <a:cs typeface="Arial"/>
              <a:sym typeface="Arial"/>
            </a:endParaRPr>
          </a:p>
          <a:p>
            <a:pPr indent="-74611" lvl="2" marL="642938"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p:nvPr/>
        </p:nvSpPr>
        <p:spPr>
          <a:xfrm>
            <a:off x="2977409" y="2509184"/>
            <a:ext cx="3189183" cy="243805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30"/>
          <p:cNvSpPr txBox="1"/>
          <p:nvPr/>
        </p:nvSpPr>
        <p:spPr>
          <a:xfrm>
            <a:off x="407875" y="767763"/>
            <a:ext cx="6207174"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CONTENIDO DE UN SITIO WEB</a:t>
            </a:r>
            <a:endParaRPr b="0" i="0" sz="1600" u="none" cap="none" strike="noStrike">
              <a:solidFill>
                <a:srgbClr val="262626"/>
              </a:solidFill>
              <a:latin typeface="Calibri"/>
              <a:ea typeface="Calibri"/>
              <a:cs typeface="Calibri"/>
              <a:sym typeface="Calibri"/>
            </a:endParaRPr>
          </a:p>
        </p:txBody>
      </p:sp>
      <p:sp>
        <p:nvSpPr>
          <p:cNvPr id="298" name="Google Shape;298;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NUEVAS PÁGINAS</a:t>
            </a:r>
            <a:endParaRPr b="0" i="0" sz="1400" u="none" cap="none" strike="noStrike">
              <a:solidFill>
                <a:srgbClr val="000000"/>
              </a:solidFill>
              <a:latin typeface="Arial"/>
              <a:ea typeface="Arial"/>
              <a:cs typeface="Arial"/>
              <a:sym typeface="Arial"/>
            </a:endParaRPr>
          </a:p>
        </p:txBody>
      </p:sp>
      <p:sp>
        <p:nvSpPr>
          <p:cNvPr id="299" name="Google Shape;299;p30"/>
          <p:cNvSpPr txBox="1"/>
          <p:nvPr/>
        </p:nvSpPr>
        <p:spPr>
          <a:xfrm>
            <a:off x="407875" y="1106974"/>
            <a:ext cx="8040800" cy="1231106"/>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Podemos ver que nuestro sitio web contiene tres subcarpetas: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css:</a:t>
            </a:r>
            <a:r>
              <a:rPr b="0" i="0" lang="es-PE" sz="1600" u="none" cap="none" strike="noStrike">
                <a:solidFill>
                  <a:srgbClr val="262626"/>
                </a:solidFill>
                <a:latin typeface="Calibri"/>
                <a:ea typeface="Calibri"/>
                <a:cs typeface="Calibri"/>
                <a:sym typeface="Calibri"/>
              </a:rPr>
              <a:t> contiene los archivos CSS con los estilos del sitio. Nótese la presencia del archivo para los iconos </a:t>
            </a:r>
            <a:r>
              <a:rPr b="0" i="1" lang="es-PE" sz="1600" u="none" cap="none" strike="noStrike">
                <a:solidFill>
                  <a:srgbClr val="262626"/>
                </a:solidFill>
                <a:latin typeface="Calibri"/>
                <a:ea typeface="Calibri"/>
                <a:cs typeface="Calibri"/>
                <a:sym typeface="Calibri"/>
              </a:rPr>
              <a:t>Font Awesome</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img:</a:t>
            </a:r>
            <a:r>
              <a:rPr b="0" i="0" lang="es-PE" sz="1600" u="none" cap="none" strike="noStrike">
                <a:solidFill>
                  <a:srgbClr val="262626"/>
                </a:solidFill>
                <a:latin typeface="Calibri"/>
                <a:ea typeface="Calibri"/>
                <a:cs typeface="Calibri"/>
                <a:sym typeface="Calibri"/>
              </a:rPr>
              <a:t> contiene las imágenes utilizadas en el sitio.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webfonts:</a:t>
            </a:r>
            <a:r>
              <a:rPr b="0" i="0" lang="es-PE" sz="1600" u="none" cap="none" strike="noStrike">
                <a:solidFill>
                  <a:srgbClr val="262626"/>
                </a:solidFill>
                <a:latin typeface="Calibri"/>
                <a:ea typeface="Calibri"/>
                <a:cs typeface="Calibri"/>
                <a:sym typeface="Calibri"/>
              </a:rPr>
              <a:t> utilizado para mostrar los iconos de </a:t>
            </a:r>
            <a:r>
              <a:rPr b="0" i="1" lang="es-PE" sz="1600" u="none" cap="none" strike="noStrike">
                <a:solidFill>
                  <a:srgbClr val="262626"/>
                </a:solidFill>
                <a:latin typeface="Calibri"/>
                <a:ea typeface="Calibri"/>
                <a:cs typeface="Calibri"/>
                <a:sym typeface="Calibri"/>
              </a:rPr>
              <a:t>Font Awesome</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300" name="Google Shape;300;p30"/>
          <p:cNvPicPr preferRelativeResize="0"/>
          <p:nvPr/>
        </p:nvPicPr>
        <p:blipFill rotWithShape="1">
          <a:blip r:embed="rId3">
            <a:alphaModFix/>
          </a:blip>
          <a:srcRect b="0" l="0" r="0" t="0"/>
          <a:stretch/>
        </p:blipFill>
        <p:spPr>
          <a:xfrm>
            <a:off x="3042927" y="2580771"/>
            <a:ext cx="3058145" cy="22758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p:nvPr/>
        </p:nvSpPr>
        <p:spPr>
          <a:xfrm>
            <a:off x="2886075" y="2347259"/>
            <a:ext cx="3009900" cy="252001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31"/>
          <p:cNvSpPr txBox="1"/>
          <p:nvPr/>
        </p:nvSpPr>
        <p:spPr>
          <a:xfrm>
            <a:off x="407875" y="779922"/>
            <a:ext cx="6981986" cy="1231106"/>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AGREGANDO UNA NUEVA PÁGINA AL SITIO WEB</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Normalmente, la página principal de un sitio web es llamada </a:t>
            </a:r>
            <a:r>
              <a:rPr b="1" i="0" lang="es-PE" sz="1600" u="none" cap="none" strike="noStrike">
                <a:solidFill>
                  <a:srgbClr val="262626"/>
                </a:solidFill>
                <a:latin typeface="Calibri"/>
                <a:ea typeface="Calibri"/>
                <a:cs typeface="Calibri"/>
                <a:sym typeface="Calibri"/>
              </a:rPr>
              <a:t>index.html</a:t>
            </a:r>
            <a:r>
              <a:rPr b="0" i="0" lang="es-PE" sz="16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 puede indicar una página diferente al momento de la publicación configurando el servidor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 sitio web puede contener más páginas HTML además de la página principal.</a:t>
            </a:r>
            <a:endParaRPr b="0" i="0" sz="1400" u="none" cap="none" strike="noStrike">
              <a:solidFill>
                <a:srgbClr val="000000"/>
              </a:solidFill>
              <a:latin typeface="Arial"/>
              <a:ea typeface="Arial"/>
              <a:cs typeface="Arial"/>
              <a:sym typeface="Arial"/>
            </a:endParaRPr>
          </a:p>
        </p:txBody>
      </p:sp>
      <p:sp>
        <p:nvSpPr>
          <p:cNvPr id="308" name="Google Shape;308;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NUEVAS PÁGINAS</a:t>
            </a:r>
            <a:endParaRPr b="0" i="0" sz="1400" u="none" cap="none" strike="noStrike">
              <a:solidFill>
                <a:srgbClr val="000000"/>
              </a:solidFill>
              <a:latin typeface="Arial"/>
              <a:ea typeface="Arial"/>
              <a:cs typeface="Arial"/>
              <a:sym typeface="Arial"/>
            </a:endParaRPr>
          </a:p>
        </p:txBody>
      </p:sp>
      <p:pic>
        <p:nvPicPr>
          <p:cNvPr id="309" name="Google Shape;309;p31"/>
          <p:cNvPicPr preferRelativeResize="0"/>
          <p:nvPr/>
        </p:nvPicPr>
        <p:blipFill rotWithShape="1">
          <a:blip r:embed="rId3">
            <a:alphaModFix/>
          </a:blip>
          <a:srcRect b="0" l="0" r="0" t="0"/>
          <a:stretch/>
        </p:blipFill>
        <p:spPr>
          <a:xfrm>
            <a:off x="2987734" y="2435046"/>
            <a:ext cx="2806413" cy="23386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nvSpPr>
        <p:spPr>
          <a:xfrm>
            <a:off x="407874" y="720806"/>
            <a:ext cx="7955075" cy="172354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AGREGANDO UNA NUEVA PÁGINA AL SITIO WEB</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Para agregar una nueva página en </a:t>
            </a:r>
            <a:r>
              <a:rPr b="1" i="1" lang="es-PE" sz="1600" u="none" cap="none" strike="noStrike">
                <a:solidFill>
                  <a:srgbClr val="262626"/>
                </a:solidFill>
                <a:latin typeface="Calibri"/>
                <a:ea typeface="Calibri"/>
                <a:cs typeface="Calibri"/>
                <a:sym typeface="Calibri"/>
              </a:rPr>
              <a:t>Visual Studio Code</a:t>
            </a:r>
            <a:r>
              <a:rPr b="0" i="0" lang="es-PE" sz="1600" u="none" cap="none" strike="noStrike">
                <a:solidFill>
                  <a:srgbClr val="262626"/>
                </a:solidFill>
                <a:latin typeface="Calibri"/>
                <a:ea typeface="Calibri"/>
                <a:cs typeface="Calibri"/>
                <a:sym typeface="Calibri"/>
              </a:rPr>
              <a:t>, se puede realizar de tres maneras: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Mediante el botón “</a:t>
            </a:r>
            <a:r>
              <a:rPr b="0" i="1" lang="es-PE" sz="1600" u="none" cap="none" strike="noStrike">
                <a:solidFill>
                  <a:srgbClr val="262626"/>
                </a:solidFill>
                <a:latin typeface="Calibri"/>
                <a:ea typeface="Calibri"/>
                <a:cs typeface="Calibri"/>
                <a:sym typeface="Calibri"/>
              </a:rPr>
              <a:t>New File</a:t>
            </a:r>
            <a:r>
              <a:rPr b="0" i="0" lang="es-PE" sz="1600" u="none" cap="none" strike="noStrike">
                <a:solidFill>
                  <a:srgbClr val="262626"/>
                </a:solidFill>
                <a:latin typeface="Calibri"/>
                <a:ea typeface="Calibri"/>
                <a:cs typeface="Calibri"/>
                <a:sym typeface="Calibri"/>
              </a:rPr>
              <a:t>” que se muestra en la lista de archivos del sitio web.</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Mediante el menú principal con las opciones </a:t>
            </a:r>
            <a:r>
              <a:rPr b="0" i="1" lang="es-PE" sz="1600" u="none" cap="none" strike="noStrike">
                <a:solidFill>
                  <a:srgbClr val="262626"/>
                </a:solidFill>
                <a:latin typeface="Calibri"/>
                <a:ea typeface="Calibri"/>
                <a:cs typeface="Calibri"/>
                <a:sym typeface="Calibri"/>
              </a:rPr>
              <a:t>File</a:t>
            </a:r>
            <a:r>
              <a:rPr b="0" i="0" lang="es-PE" sz="1600" u="none" cap="none" strike="noStrike">
                <a:solidFill>
                  <a:srgbClr val="262626"/>
                </a:solidFill>
                <a:latin typeface="Calibri"/>
                <a:ea typeface="Calibri"/>
                <a:cs typeface="Calibri"/>
                <a:sym typeface="Calibri"/>
              </a:rPr>
              <a:t> &gt; </a:t>
            </a:r>
            <a:r>
              <a:rPr b="0" i="1" lang="es-PE" sz="1600" u="none" cap="none" strike="noStrike">
                <a:solidFill>
                  <a:srgbClr val="262626"/>
                </a:solidFill>
                <a:latin typeface="Calibri"/>
                <a:ea typeface="Calibri"/>
                <a:cs typeface="Calibri"/>
                <a:sym typeface="Calibri"/>
              </a:rPr>
              <a:t>New File</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Mediante la combinación de teclas </a:t>
            </a:r>
            <a:r>
              <a:rPr b="0" i="1" lang="es-PE" sz="1600" u="none" cap="none" strike="noStrike">
                <a:solidFill>
                  <a:srgbClr val="262626"/>
                </a:solidFill>
                <a:latin typeface="Calibri"/>
                <a:ea typeface="Calibri"/>
                <a:cs typeface="Calibri"/>
                <a:sym typeface="Calibri"/>
              </a:rPr>
              <a:t>Ctrl</a:t>
            </a:r>
            <a:r>
              <a:rPr b="0" i="0" lang="es-PE" sz="1600" u="none" cap="none" strike="noStrike">
                <a:solidFill>
                  <a:srgbClr val="262626"/>
                </a:solidFill>
                <a:latin typeface="Calibri"/>
                <a:ea typeface="Calibri"/>
                <a:cs typeface="Calibri"/>
                <a:sym typeface="Calibri"/>
              </a:rPr>
              <a:t> + </a:t>
            </a:r>
            <a:r>
              <a:rPr b="0" i="1" lang="es-PE" sz="1600" u="none" cap="none" strike="noStrike">
                <a:solidFill>
                  <a:srgbClr val="262626"/>
                </a:solidFill>
                <a:latin typeface="Calibri"/>
                <a:ea typeface="Calibri"/>
                <a:cs typeface="Calibri"/>
                <a:sym typeface="Calibri"/>
              </a:rPr>
              <a:t>N</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De esta manera, agregamos la página </a:t>
            </a:r>
            <a:r>
              <a:rPr b="1" i="0" lang="es-PE" sz="1600" u="none" cap="none" strike="noStrike">
                <a:solidFill>
                  <a:srgbClr val="262626"/>
                </a:solidFill>
                <a:latin typeface="Calibri"/>
                <a:ea typeface="Calibri"/>
                <a:cs typeface="Calibri"/>
                <a:sym typeface="Calibri"/>
              </a:rPr>
              <a:t>series.html</a:t>
            </a:r>
            <a:r>
              <a:rPr b="0" i="0" lang="es-PE" sz="1600" u="none" cap="none" strike="noStrike">
                <a:solidFill>
                  <a:srgbClr val="262626"/>
                </a:solidFill>
                <a:latin typeface="Calibri"/>
                <a:ea typeface="Calibri"/>
                <a:cs typeface="Calibri"/>
                <a:sym typeface="Calibri"/>
              </a:rPr>
              <a:t> a nuestro sitio web.</a:t>
            </a:r>
            <a:endParaRPr b="0" i="0" sz="1400" u="none" cap="none" strike="noStrike">
              <a:solidFill>
                <a:srgbClr val="000000"/>
              </a:solidFill>
              <a:latin typeface="Arial"/>
              <a:ea typeface="Arial"/>
              <a:cs typeface="Arial"/>
              <a:sym typeface="Arial"/>
            </a:endParaRPr>
          </a:p>
        </p:txBody>
      </p:sp>
      <p:sp>
        <p:nvSpPr>
          <p:cNvPr id="316" name="Google Shape;316;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NUEVAS PÁGINAS</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3039292" y="2609484"/>
            <a:ext cx="2904308" cy="243404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318" name="Google Shape;318;p32"/>
          <p:cNvPicPr preferRelativeResize="0"/>
          <p:nvPr/>
        </p:nvPicPr>
        <p:blipFill rotWithShape="1">
          <a:blip r:embed="rId3">
            <a:alphaModFix/>
          </a:blip>
          <a:srcRect b="0" l="0" r="0" t="0"/>
          <a:stretch/>
        </p:blipFill>
        <p:spPr>
          <a:xfrm>
            <a:off x="3090060" y="2655517"/>
            <a:ext cx="2806413" cy="2338677"/>
          </a:xfrm>
          <a:prstGeom prst="rect">
            <a:avLst/>
          </a:prstGeom>
          <a:noFill/>
          <a:ln>
            <a:noFill/>
          </a:ln>
        </p:spPr>
      </p:pic>
      <p:sp>
        <p:nvSpPr>
          <p:cNvPr id="319" name="Google Shape;319;p32"/>
          <p:cNvSpPr/>
          <p:nvPr/>
        </p:nvSpPr>
        <p:spPr>
          <a:xfrm>
            <a:off x="3207292" y="4677683"/>
            <a:ext cx="983325" cy="234345"/>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33"/>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VÍNCULOS A PÁGINAS </a:t>
            </a:r>
            <a:r>
              <a:rPr b="1" i="0" lang="es-PE" sz="2800" u="none" cap="none" strike="noStrike">
                <a:solidFill>
                  <a:schemeClr val="lt1"/>
                </a:solidFill>
                <a:latin typeface="Arial"/>
                <a:ea typeface="Arial"/>
                <a:cs typeface="Arial"/>
                <a:sym typeface="Arial"/>
              </a:rPr>
              <a:t>DEL SITIO WEB</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p:nvPr/>
        </p:nvSpPr>
        <p:spPr>
          <a:xfrm>
            <a:off x="1565031" y="1374870"/>
            <a:ext cx="6002215" cy="392260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34"/>
          <p:cNvSpPr txBox="1"/>
          <p:nvPr/>
        </p:nvSpPr>
        <p:spPr>
          <a:xfrm>
            <a:off x="407875" y="750750"/>
            <a:ext cx="6189530"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AGREGANDO ENLACES A UNA PÁGINA INTERNA</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nuestra página principal tenemos el siguiente menú de opciones:</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VÍNCULOS A PÁGINAS DEL SITIO WEB</a:t>
            </a:r>
            <a:endParaRPr b="0" i="0" sz="1700" u="none" cap="none" strike="noStrike">
              <a:solidFill>
                <a:srgbClr val="438AD7"/>
              </a:solidFill>
              <a:latin typeface="Calibri"/>
              <a:ea typeface="Calibri"/>
              <a:cs typeface="Calibri"/>
              <a:sym typeface="Calibri"/>
            </a:endParaRPr>
          </a:p>
        </p:txBody>
      </p:sp>
      <p:sp>
        <p:nvSpPr>
          <p:cNvPr id="335" name="Google Shape;335;p34"/>
          <p:cNvSpPr txBox="1"/>
          <p:nvPr/>
        </p:nvSpPr>
        <p:spPr>
          <a:xfrm>
            <a:off x="1660362" y="1451070"/>
            <a:ext cx="5823275" cy="378565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id</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"menu"</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"fas fa-film"</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Películas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"fas fa-tv"</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Series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"https://www.starwars.com/"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target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"_blank"</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"fab fa-jedi-order"</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Sitio Oficial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p:nvPr/>
        </p:nvSpPr>
        <p:spPr>
          <a:xfrm>
            <a:off x="1562099" y="1631982"/>
            <a:ext cx="6050269" cy="376218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5"/>
          <p:cNvSpPr txBox="1"/>
          <p:nvPr/>
        </p:nvSpPr>
        <p:spPr>
          <a:xfrm>
            <a:off x="407875" y="716495"/>
            <a:ext cx="8351812"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AGREGANDO ENLACES A UNA PÁGINA INTERNA</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nuestro ejemplo, modificamos dos opciones del menú para direccionar a páginas internas de nuestro sitio web.</a:t>
            </a:r>
            <a:endParaRPr b="0" i="0" sz="1400" u="none" cap="none" strike="noStrike">
              <a:solidFill>
                <a:srgbClr val="000000"/>
              </a:solidFill>
              <a:latin typeface="Arial"/>
              <a:ea typeface="Arial"/>
              <a:cs typeface="Arial"/>
              <a:sym typeface="Arial"/>
            </a:endParaRPr>
          </a:p>
        </p:txBody>
      </p:sp>
      <p:sp>
        <p:nvSpPr>
          <p:cNvPr id="343" name="Google Shape;343;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VÍNCULOS A PÁGINAS DEL SITIO WEB</a:t>
            </a:r>
            <a:endParaRPr b="0" i="0" sz="1700" u="none" cap="none" strike="noStrike">
              <a:solidFill>
                <a:srgbClr val="438AD7"/>
              </a:solidFill>
              <a:latin typeface="Calibri"/>
              <a:ea typeface="Calibri"/>
              <a:cs typeface="Calibri"/>
              <a:sym typeface="Calibri"/>
            </a:endParaRPr>
          </a:p>
        </p:txBody>
      </p:sp>
      <p:sp>
        <p:nvSpPr>
          <p:cNvPr id="344" name="Google Shape;344;p35"/>
          <p:cNvSpPr txBox="1"/>
          <p:nvPr/>
        </p:nvSpPr>
        <p:spPr>
          <a:xfrm>
            <a:off x="1686867" y="1726924"/>
            <a:ext cx="5823275" cy="360098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id</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"menu"</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"index.html"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"fas fa-film"</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Películas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"series.html"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"fas fa-tv"</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Series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href</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"https://www.starwars.com/"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target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"_blank"</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"fab fa-jedi-order"</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 Sitio Oficial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36"/>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FORMATOS </a:t>
            </a:r>
            <a:r>
              <a:rPr b="1" i="0" lang="es-PE" sz="2800" u="none" cap="none" strike="noStrike">
                <a:solidFill>
                  <a:schemeClr val="lt1"/>
                </a:solidFill>
                <a:latin typeface="Arial"/>
                <a:ea typeface="Arial"/>
                <a:cs typeface="Arial"/>
                <a:sym typeface="Arial"/>
              </a:rPr>
              <a:t>DE VIDEO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nvSpPr>
        <p:spPr>
          <a:xfrm>
            <a:off x="407876" y="971644"/>
            <a:ext cx="4767440" cy="3200876"/>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Cuando grabamos un video, el archivo resultante puede tener un tamaño bastante grande, según la calidad con la que hacemos nuestra grabación.</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formatos de video permiten codificar sus diferentes características de modo que el archivo resultante ocupa un espacio menor y puede ser reproducido en la mayoría de dispositivos.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 formato de video es un tipo de archivo que contiene toda la información relevante acerca del video. El archivo puede contener audio, imágenes, subtítulos, entre otras características además del video en sí.</a:t>
            </a:r>
            <a:endParaRPr b="0" i="0" sz="1400" u="none" cap="none" strike="noStrike">
              <a:solidFill>
                <a:srgbClr val="000000"/>
              </a:solidFill>
              <a:latin typeface="Arial"/>
              <a:ea typeface="Arial"/>
              <a:cs typeface="Arial"/>
              <a:sym typeface="Arial"/>
            </a:endParaRPr>
          </a:p>
        </p:txBody>
      </p:sp>
      <p:sp>
        <p:nvSpPr>
          <p:cNvPr id="358" name="Google Shape;358;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pic>
        <p:nvPicPr>
          <p:cNvPr descr="Los Mejores Programas Para hacer Vídeo con Fotos y Música Gratis | Blog del  Fotógrafo" id="359" name="Google Shape;359;p37"/>
          <p:cNvPicPr preferRelativeResize="0"/>
          <p:nvPr/>
        </p:nvPicPr>
        <p:blipFill rotWithShape="1">
          <a:blip r:embed="rId3">
            <a:alphaModFix/>
          </a:blip>
          <a:srcRect b="0" l="0" r="0" t="0"/>
          <a:stretch/>
        </p:blipFill>
        <p:spPr>
          <a:xfrm>
            <a:off x="5648847" y="971644"/>
            <a:ext cx="3087278" cy="38590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nvSpPr>
        <p:spPr>
          <a:xfrm>
            <a:off x="592138" y="805688"/>
            <a:ext cx="6278067" cy="738664"/>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diferentes formatos de video no solo determinan la calidad y el tamaño del archivo, sino también con qué dispositivos de reproducción será compatible.</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pic>
        <p:nvPicPr>
          <p:cNvPr descr="Interfaz de usuario gráfica&#10;&#10;Descripción generada automáticamente" id="367" name="Google Shape;367;p38"/>
          <p:cNvPicPr preferRelativeResize="0"/>
          <p:nvPr/>
        </p:nvPicPr>
        <p:blipFill rotWithShape="1">
          <a:blip r:embed="rId3">
            <a:alphaModFix/>
          </a:blip>
          <a:srcRect b="24997" l="0" r="0" t="25000"/>
          <a:stretch/>
        </p:blipFill>
        <p:spPr>
          <a:xfrm>
            <a:off x="1367150" y="1981474"/>
            <a:ext cx="6568355" cy="2189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nvSpPr>
        <p:spPr>
          <a:xfrm>
            <a:off x="407875" y="1156692"/>
            <a:ext cx="3636710" cy="1231106"/>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FORMATOS CONTENEDORES Y CÓDECS</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 archivo de video tiene dos partes principales:</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formato contenedor.</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códec de video.</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pic>
        <p:nvPicPr>
          <p:cNvPr descr="Los 10 mejores programas de edición de video gratuitos: guía 2023" id="375" name="Google Shape;375;p39">
            <a:hlinkClick r:id="rId3"/>
          </p:cNvPr>
          <p:cNvPicPr preferRelativeResize="0"/>
          <p:nvPr/>
        </p:nvPicPr>
        <p:blipFill rotWithShape="1">
          <a:blip r:embed="rId4">
            <a:alphaModFix/>
          </a:blip>
          <a:srcRect b="0" l="0" r="0" t="0"/>
          <a:stretch/>
        </p:blipFill>
        <p:spPr>
          <a:xfrm>
            <a:off x="4572000" y="1001486"/>
            <a:ext cx="3903551" cy="39035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4"/>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ETIQUETAS </a:t>
            </a:r>
            <a:r>
              <a:rPr b="1" i="0" lang="es-PE" sz="2800" u="none" cap="none" strike="noStrike">
                <a:solidFill>
                  <a:schemeClr val="lt1"/>
                </a:solidFill>
                <a:latin typeface="Arial"/>
                <a:ea typeface="Arial"/>
                <a:cs typeface="Arial"/>
                <a:sym typeface="Arial"/>
              </a:rPr>
              <a:t>HTML 5 SEMÁNTICAS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nvSpPr>
        <p:spPr>
          <a:xfrm>
            <a:off x="407875" y="811353"/>
            <a:ext cx="7618508" cy="344709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FORMATOS CONTENEDORES Y CÓDECS</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a:t>
            </a:r>
            <a:r>
              <a:rPr b="1" i="0" lang="es-PE" sz="1600" u="none" cap="none" strike="noStrike">
                <a:solidFill>
                  <a:srgbClr val="262626"/>
                </a:solidFill>
                <a:latin typeface="Calibri"/>
                <a:ea typeface="Calibri"/>
                <a:cs typeface="Calibri"/>
                <a:sym typeface="Calibri"/>
              </a:rPr>
              <a:t>formato contenedor</a:t>
            </a:r>
            <a:r>
              <a:rPr b="0" i="0" lang="es-PE" sz="1600" u="none" cap="none" strike="noStrike">
                <a:solidFill>
                  <a:srgbClr val="262626"/>
                </a:solidFill>
                <a:latin typeface="Calibri"/>
                <a:ea typeface="Calibri"/>
                <a:cs typeface="Calibri"/>
                <a:sym typeface="Calibri"/>
              </a:rPr>
              <a:t> es el archivo de video en sí. Contiene varios elementos además del video, como el audio, imágenes o los subtítulos (incluso en varios idiomas).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a:t>
            </a:r>
            <a:r>
              <a:rPr b="1" i="0" lang="es-PE" sz="1600" u="none" cap="none" strike="noStrike">
                <a:solidFill>
                  <a:srgbClr val="262626"/>
                </a:solidFill>
                <a:latin typeface="Calibri"/>
                <a:ea typeface="Calibri"/>
                <a:cs typeface="Calibri"/>
                <a:sym typeface="Calibri"/>
              </a:rPr>
              <a:t>códec de video </a:t>
            </a:r>
            <a:r>
              <a:rPr b="0" i="0" lang="es-PE" sz="1600" u="none" cap="none" strike="noStrike">
                <a:solidFill>
                  <a:srgbClr val="262626"/>
                </a:solidFill>
                <a:latin typeface="Calibri"/>
                <a:ea typeface="Calibri"/>
                <a:cs typeface="Calibri"/>
                <a:sym typeface="Calibri"/>
              </a:rPr>
              <a:t>codifica y comprime los datos de un video o audio para agilizar su transferencia o para que ocupe menos espacio. </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Según el códec podemos tener una mejor calidad de audio y video.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formato contenedor encontraremos los datos del video y el audio comprimidos mediante un códec.</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códec es, en general, un programa que permite comprimir y descomprimir los datos del video. Existe una cierta pérdida de calidad al aplicar un códec de compresión.</a:t>
            </a:r>
            <a:endParaRPr b="0" i="0" sz="1400" u="none" cap="none" strike="noStrike">
              <a:solidFill>
                <a:srgbClr val="000000"/>
              </a:solidFill>
              <a:latin typeface="Arial"/>
              <a:ea typeface="Arial"/>
              <a:cs typeface="Arial"/>
              <a:sym typeface="Arial"/>
            </a:endParaRPr>
          </a:p>
        </p:txBody>
      </p:sp>
      <p:sp>
        <p:nvSpPr>
          <p:cNvPr id="382" name="Google Shape;382;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nvSpPr>
        <p:spPr>
          <a:xfrm>
            <a:off x="320788" y="1229670"/>
            <a:ext cx="6776697" cy="1231106"/>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Existen varios formatos de video: AVI, MOV, WMV, FLV, 3GP, MPEG-2.</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más recomendados para mostrarse en una web son:</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MP4. </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WebM.</a:t>
            </a:r>
            <a:endParaRPr b="0" i="0" sz="1400" u="none" cap="none" strike="noStrike">
              <a:solidFill>
                <a:srgbClr val="000000"/>
              </a:solidFill>
              <a:latin typeface="Arial"/>
              <a:ea typeface="Arial"/>
              <a:cs typeface="Arial"/>
              <a:sym typeface="Arial"/>
            </a:endParaRPr>
          </a:p>
        </p:txBody>
      </p:sp>
      <p:sp>
        <p:nvSpPr>
          <p:cNvPr id="389" name="Google Shape;389;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sp>
        <p:nvSpPr>
          <p:cNvPr id="390" name="Google Shape;390;p41"/>
          <p:cNvSpPr txBox="1"/>
          <p:nvPr/>
        </p:nvSpPr>
        <p:spPr>
          <a:xfrm>
            <a:off x="320789" y="748252"/>
            <a:ext cx="4572000" cy="338554"/>
          </a:xfrm>
          <a:prstGeom prst="rect">
            <a:avLst/>
          </a:prstGeom>
          <a:noFill/>
          <a:ln>
            <a:noFill/>
          </a:ln>
        </p:spPr>
        <p:txBody>
          <a:bodyPr anchorCtr="0" anchor="t" bIns="45700" lIns="91425" spcFirstLastPara="1" rIns="91425" wrap="square" tIns="4570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FORMATOS RECOMENDADOS PARA LA WEB</a:t>
            </a:r>
            <a:endParaRPr b="0" i="0" sz="1400" u="none" cap="none" strike="noStrike">
              <a:solidFill>
                <a:srgbClr val="000000"/>
              </a:solidFill>
              <a:latin typeface="Arial"/>
              <a:ea typeface="Arial"/>
              <a:cs typeface="Arial"/>
              <a:sym typeface="Arial"/>
            </a:endParaRPr>
          </a:p>
        </p:txBody>
      </p:sp>
      <p:pic>
        <p:nvPicPr>
          <p:cNvPr descr="How to pick the best video file format | Adobe" id="391" name="Google Shape;391;p41"/>
          <p:cNvPicPr preferRelativeResize="0"/>
          <p:nvPr/>
        </p:nvPicPr>
        <p:blipFill rotWithShape="1">
          <a:blip r:embed="rId3">
            <a:alphaModFix/>
          </a:blip>
          <a:srcRect b="0" l="0" r="0" t="0"/>
          <a:stretch/>
        </p:blipFill>
        <p:spPr>
          <a:xfrm>
            <a:off x="2286000" y="2833148"/>
            <a:ext cx="4572000" cy="213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nvSpPr>
        <p:spPr>
          <a:xfrm>
            <a:off x="407875" y="802504"/>
            <a:ext cx="8125583" cy="418576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MP4</a:t>
            </a:r>
            <a:r>
              <a:rPr b="0" i="0" lang="es-PE" sz="1600" u="none" cap="none" strike="noStrike">
                <a:solidFill>
                  <a:srgbClr val="7030A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B8F15"/>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formato MPEG (Moving Picture Experts Group) fue lanzado en 1993 como un estándar de codificación de audio y video.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1995 fue lanzado el estándar MPEG-2 que es el usado en los DVD. </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1998 fue lanzado MPEG-4 o MP4. Este formato se ha convertido en un estándar ampliamente aceptado por la buena compresión que brinda y la poca pérdida de calidad en dicha compresión.</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códecs más utilizados son H.264 y x264.</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Por la compresión y la poca pérdida de calidad que ofrece MP4, podemos obtener archivos relativamente pequeños y de buena calidad.</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MP4 no es un formato libre: si un desarrollador desea trabajar con este formato deberá adquirir una licencia de su códec más usado, el H.264. Un consumidor no necesita pagar tal licencia.</a:t>
            </a:r>
            <a:endParaRPr b="0" i="0" sz="1400" u="none" cap="none" strike="noStrike">
              <a:solidFill>
                <a:srgbClr val="000000"/>
              </a:solidFill>
              <a:latin typeface="Arial"/>
              <a:ea typeface="Arial"/>
              <a:cs typeface="Arial"/>
              <a:sym typeface="Arial"/>
            </a:endParaRPr>
          </a:p>
        </p:txBody>
      </p:sp>
      <p:sp>
        <p:nvSpPr>
          <p:cNvPr id="398" name="Google Shape;398;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nvSpPr>
        <p:spPr>
          <a:xfrm>
            <a:off x="407875" y="774064"/>
            <a:ext cx="4556011" cy="393954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WebM</a:t>
            </a: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7030A0"/>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un formato desarrollado por Google como alternativa libre a MP4.</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Este formato fue ideado para trabajar con HTML5.</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Su objetivo es que la reproducción de videos pueda realizarse en prácticamente cualquier dispositivo (PC, laptop, celular, Tablet, Smart TV).</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YouTube, al ser una empresa de Google, utiliza este formato aunque también ofrece soporte al códec H.264.</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códecs más usados son VP8 y VP9.</a:t>
            </a:r>
            <a:endParaRPr b="0" i="0" sz="1400" u="none" cap="none" strike="noStrike">
              <a:solidFill>
                <a:srgbClr val="000000"/>
              </a:solidFill>
              <a:latin typeface="Arial"/>
              <a:ea typeface="Arial"/>
              <a:cs typeface="Arial"/>
              <a:sym typeface="Arial"/>
            </a:endParaRPr>
          </a:p>
        </p:txBody>
      </p:sp>
      <p:sp>
        <p:nvSpPr>
          <p:cNvPr id="405" name="Google Shape;405;p4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FORMATOS DE VIDEO</a:t>
            </a:r>
            <a:endParaRPr b="0" i="0" sz="1400" u="none" cap="none" strike="noStrike">
              <a:solidFill>
                <a:srgbClr val="000000"/>
              </a:solidFill>
              <a:latin typeface="Arial"/>
              <a:ea typeface="Arial"/>
              <a:cs typeface="Arial"/>
              <a:sym typeface="Arial"/>
            </a:endParaRPr>
          </a:p>
        </p:txBody>
      </p:sp>
      <p:pic>
        <p:nvPicPr>
          <p:cNvPr descr="Cómo comprimir un archivo de video - Dropbox" id="406" name="Google Shape;406;p43">
            <a:hlinkClick r:id="rId3"/>
          </p:cNvPr>
          <p:cNvPicPr preferRelativeResize="0"/>
          <p:nvPr/>
        </p:nvPicPr>
        <p:blipFill rotWithShape="1">
          <a:blip r:embed="rId4">
            <a:alphaModFix/>
          </a:blip>
          <a:srcRect b="0" l="31457" r="9446" t="0"/>
          <a:stretch/>
        </p:blipFill>
        <p:spPr>
          <a:xfrm>
            <a:off x="5366659" y="1010841"/>
            <a:ext cx="3273976" cy="36933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p44"/>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VIDEOS DE </a:t>
            </a:r>
            <a:r>
              <a:rPr b="1" i="0" lang="es-PE" sz="2800" u="none" cap="none" strike="noStrike">
                <a:solidFill>
                  <a:schemeClr val="lt1"/>
                </a:solidFill>
                <a:latin typeface="Arial"/>
                <a:ea typeface="Arial"/>
                <a:cs typeface="Arial"/>
                <a:sym typeface="Arial"/>
              </a:rPr>
              <a:t>YOUTUBE Y VIMEO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nvSpPr>
        <p:spPr>
          <a:xfrm>
            <a:off x="407875" y="879622"/>
            <a:ext cx="7352712" cy="1723549"/>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YouTube</a:t>
            </a:r>
            <a:r>
              <a:rPr b="0" i="0" lang="es-PE" sz="1600" u="none" cap="none" strike="noStrike">
                <a:solidFill>
                  <a:srgbClr val="262626"/>
                </a:solidFill>
                <a:latin typeface="Calibri"/>
                <a:ea typeface="Calibri"/>
                <a:cs typeface="Calibri"/>
                <a:sym typeface="Calibri"/>
              </a:rPr>
              <a:t> y </a:t>
            </a:r>
            <a:r>
              <a:rPr b="1" i="0" lang="es-PE" sz="1600" u="none" cap="none" strike="noStrike">
                <a:solidFill>
                  <a:srgbClr val="262626"/>
                </a:solidFill>
                <a:latin typeface="Calibri"/>
                <a:ea typeface="Calibri"/>
                <a:cs typeface="Calibri"/>
                <a:sym typeface="Calibri"/>
              </a:rPr>
              <a:t>Vimeo</a:t>
            </a:r>
            <a:r>
              <a:rPr b="0" i="0" lang="es-PE" sz="1600" u="none" cap="none" strike="noStrike">
                <a:solidFill>
                  <a:srgbClr val="262626"/>
                </a:solidFill>
                <a:latin typeface="Calibri"/>
                <a:ea typeface="Calibri"/>
                <a:cs typeface="Calibri"/>
                <a:sym typeface="Calibri"/>
              </a:rPr>
              <a:t> son dos servicios que permiten publicar y visualizar videos en la web.</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YouTube</a:t>
            </a:r>
            <a:r>
              <a:rPr b="0" i="0" lang="es-PE" sz="1600" u="none" cap="none" strike="noStrike">
                <a:solidFill>
                  <a:srgbClr val="262626"/>
                </a:solidFill>
                <a:latin typeface="Calibri"/>
                <a:ea typeface="Calibri"/>
                <a:cs typeface="Calibri"/>
                <a:sym typeface="Calibri"/>
              </a:rPr>
              <a:t> es el servicio líder. Fundado en febrero del 2005 tiene más de dos mil millones de usuarios activos al mes que consumen cerca de mil millones de horas de video al día.</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1" i="0" lang="es-PE" sz="1600" u="none" cap="none" strike="noStrike">
                <a:solidFill>
                  <a:srgbClr val="262626"/>
                </a:solidFill>
                <a:latin typeface="Calibri"/>
                <a:ea typeface="Calibri"/>
                <a:cs typeface="Calibri"/>
                <a:sym typeface="Calibri"/>
              </a:rPr>
              <a:t>Vimeo</a:t>
            </a:r>
            <a:r>
              <a:rPr b="0" i="0" lang="es-PE" sz="1600" u="none" cap="none" strike="noStrike">
                <a:solidFill>
                  <a:srgbClr val="262626"/>
                </a:solidFill>
                <a:latin typeface="Calibri"/>
                <a:ea typeface="Calibri"/>
                <a:cs typeface="Calibri"/>
                <a:sym typeface="Calibri"/>
              </a:rPr>
              <a:t>, fundado en 2004, tiene 200 millones de usuarios que generaron cien mil millones de vistas de sus videos en 2020.</a:t>
            </a:r>
            <a:endParaRPr b="0" i="0" sz="1400" u="none" cap="none" strike="noStrike">
              <a:solidFill>
                <a:srgbClr val="000000"/>
              </a:solidFill>
              <a:latin typeface="Arial"/>
              <a:ea typeface="Arial"/>
              <a:cs typeface="Arial"/>
              <a:sym typeface="Arial"/>
            </a:endParaRPr>
          </a:p>
        </p:txBody>
      </p:sp>
      <p:sp>
        <p:nvSpPr>
          <p:cNvPr id="420" name="Google Shape;420;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pic>
        <p:nvPicPr>
          <p:cNvPr descr="YouTube prepara una herramienta para acabar con el spam en los comentarios  | Lifestyle | Cinco Días" id="421" name="Google Shape;421;p45"/>
          <p:cNvPicPr preferRelativeResize="0"/>
          <p:nvPr/>
        </p:nvPicPr>
        <p:blipFill rotWithShape="1">
          <a:blip r:embed="rId3">
            <a:alphaModFix/>
          </a:blip>
          <a:srcRect b="22719" l="0" r="0" t="7210"/>
          <a:stretch/>
        </p:blipFill>
        <p:spPr>
          <a:xfrm>
            <a:off x="631371" y="2857500"/>
            <a:ext cx="5018314" cy="2027358"/>
          </a:xfrm>
          <a:prstGeom prst="rect">
            <a:avLst/>
          </a:prstGeom>
          <a:noFill/>
          <a:ln>
            <a:noFill/>
          </a:ln>
        </p:spPr>
      </p:pic>
      <p:sp>
        <p:nvSpPr>
          <p:cNvPr id="422" name="Google Shape;422;p45"/>
          <p:cNvSpPr/>
          <p:nvPr/>
        </p:nvSpPr>
        <p:spPr>
          <a:xfrm>
            <a:off x="6368761" y="3279357"/>
            <a:ext cx="2143868" cy="1183643"/>
          </a:xfrm>
          <a:prstGeom prst="rect">
            <a:avLst/>
          </a:prstGeom>
          <a:noFill/>
          <a:ln cap="flat" cmpd="sng" w="38100">
            <a:solidFill>
              <a:srgbClr val="D71D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YouTube es popular en usuarios entre los 15 y 35 años.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Vimeo es popular en usuarios entre los 20 y 35 años.</a:t>
            </a:r>
            <a:endParaRPr b="0" i="0" sz="1400" u="none" cap="none" strike="noStrike">
              <a:solidFill>
                <a:srgbClr val="000000"/>
              </a:solidFill>
              <a:latin typeface="Arial"/>
              <a:ea typeface="Arial"/>
              <a:cs typeface="Arial"/>
              <a:sym typeface="Arial"/>
            </a:endParaRPr>
          </a:p>
        </p:txBody>
      </p:sp>
      <p:sp>
        <p:nvSpPr>
          <p:cNvPr id="423" name="Google Shape;423;p45"/>
          <p:cNvSpPr/>
          <p:nvPr/>
        </p:nvSpPr>
        <p:spPr>
          <a:xfrm rot="10800000">
            <a:off x="5809222" y="3701061"/>
            <a:ext cx="400002" cy="340234"/>
          </a:xfrm>
          <a:prstGeom prst="rightArrow">
            <a:avLst>
              <a:gd fmla="val 50000" name="adj1"/>
              <a:gd fmla="val 50000" name="adj2"/>
            </a:avLst>
          </a:prstGeom>
          <a:solidFill>
            <a:srgbClr val="D71D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nvSpPr>
        <p:spPr>
          <a:xfrm>
            <a:off x="407875" y="788050"/>
            <a:ext cx="7926078"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INSERTAR UN VIDEO DE YOUTUBE EN UNA PÁGINA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procedimiento para insertar un video es relativamente sencillo.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Primero, se debe ubicar el enlace “Compartir” en el video de YouTube que se desea insertar.</a:t>
            </a:r>
            <a:endParaRPr b="0" i="0" sz="1400" u="none" cap="none" strike="noStrike">
              <a:solidFill>
                <a:srgbClr val="000000"/>
              </a:solidFill>
              <a:latin typeface="Arial"/>
              <a:ea typeface="Arial"/>
              <a:cs typeface="Arial"/>
              <a:sym typeface="Arial"/>
            </a:endParaRPr>
          </a:p>
        </p:txBody>
      </p:sp>
      <p:sp>
        <p:nvSpPr>
          <p:cNvPr id="430" name="Google Shape;430;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sp>
        <p:nvSpPr>
          <p:cNvPr id="431" name="Google Shape;431;p46"/>
          <p:cNvSpPr txBox="1"/>
          <p:nvPr/>
        </p:nvSpPr>
        <p:spPr>
          <a:xfrm>
            <a:off x="407875" y="2922851"/>
            <a:ext cx="6787235"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Segundo, en la ventana que se abre, debemos seleccionar la opción “Incorporar”.</a:t>
            </a:r>
            <a:endParaRPr b="0" i="0" sz="1400" u="none" cap="none" strike="noStrike">
              <a:solidFill>
                <a:srgbClr val="000000"/>
              </a:solidFill>
              <a:latin typeface="Arial"/>
              <a:ea typeface="Arial"/>
              <a:cs typeface="Arial"/>
              <a:sym typeface="Arial"/>
            </a:endParaRPr>
          </a:p>
        </p:txBody>
      </p:sp>
      <p:pic>
        <p:nvPicPr>
          <p:cNvPr id="432" name="Google Shape;432;p46"/>
          <p:cNvPicPr preferRelativeResize="0"/>
          <p:nvPr/>
        </p:nvPicPr>
        <p:blipFill rotWithShape="1">
          <a:blip r:embed="rId3">
            <a:alphaModFix/>
          </a:blip>
          <a:srcRect b="516" l="0" r="0" t="-1"/>
          <a:stretch/>
        </p:blipFill>
        <p:spPr>
          <a:xfrm>
            <a:off x="3419519" y="3432198"/>
            <a:ext cx="2725367" cy="1715750"/>
          </a:xfrm>
          <a:prstGeom prst="rect">
            <a:avLst/>
          </a:prstGeom>
          <a:noFill/>
          <a:ln cap="flat" cmpd="sng" w="9525">
            <a:solidFill>
              <a:schemeClr val="dk1"/>
            </a:solidFill>
            <a:prstDash val="solid"/>
            <a:round/>
            <a:headEnd len="sm" w="sm" type="none"/>
            <a:tailEnd len="sm" w="sm" type="none"/>
          </a:ln>
        </p:spPr>
      </p:pic>
      <p:pic>
        <p:nvPicPr>
          <p:cNvPr id="433" name="Google Shape;433;p46"/>
          <p:cNvPicPr preferRelativeResize="0"/>
          <p:nvPr/>
        </p:nvPicPr>
        <p:blipFill rotWithShape="1">
          <a:blip r:embed="rId4">
            <a:alphaModFix/>
          </a:blip>
          <a:srcRect b="0" l="0" r="0" t="0"/>
          <a:stretch/>
        </p:blipFill>
        <p:spPr>
          <a:xfrm>
            <a:off x="1417950" y="1824969"/>
            <a:ext cx="6308100" cy="834756"/>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nvSpPr>
        <p:spPr>
          <a:xfrm>
            <a:off x="407875" y="911961"/>
            <a:ext cx="6877761"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INSERTAR UN VIDEO DE YOUTUBE EN UNA PÁGINA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Tercero, copiar el código HTML que se muestra en la ventana que se abre.</a:t>
            </a:r>
            <a:endParaRPr b="0" i="0" sz="1400" u="none" cap="none" strike="noStrike">
              <a:solidFill>
                <a:srgbClr val="000000"/>
              </a:solidFill>
              <a:latin typeface="Arial"/>
              <a:ea typeface="Arial"/>
              <a:cs typeface="Arial"/>
              <a:sym typeface="Arial"/>
            </a:endParaRPr>
          </a:p>
        </p:txBody>
      </p:sp>
      <p:sp>
        <p:nvSpPr>
          <p:cNvPr id="440" name="Google Shape;440;p4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pic>
        <p:nvPicPr>
          <p:cNvPr id="441" name="Google Shape;441;p47"/>
          <p:cNvPicPr preferRelativeResize="0"/>
          <p:nvPr/>
        </p:nvPicPr>
        <p:blipFill rotWithShape="1">
          <a:blip r:embed="rId3">
            <a:alphaModFix/>
          </a:blip>
          <a:srcRect b="0" l="0" r="0" t="0"/>
          <a:stretch/>
        </p:blipFill>
        <p:spPr>
          <a:xfrm>
            <a:off x="1133120" y="1641592"/>
            <a:ext cx="6877760" cy="2159904"/>
          </a:xfrm>
          <a:prstGeom prst="rect">
            <a:avLst/>
          </a:prstGeom>
          <a:noFill/>
          <a:ln cap="flat" cmpd="sng" w="9525">
            <a:solidFill>
              <a:schemeClr val="dk1"/>
            </a:solidFill>
            <a:prstDash val="solid"/>
            <a:round/>
            <a:headEnd len="sm" w="sm" type="none"/>
            <a:tailEnd len="sm" w="sm" type="none"/>
          </a:ln>
        </p:spPr>
      </p:pic>
      <p:sp>
        <p:nvSpPr>
          <p:cNvPr id="442" name="Google Shape;442;p47"/>
          <p:cNvSpPr txBox="1"/>
          <p:nvPr/>
        </p:nvSpPr>
        <p:spPr>
          <a:xfrm>
            <a:off x="407875" y="4296913"/>
            <a:ext cx="6011352"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Cuarto, pegar el código copiado en nuestra página web.</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nvSpPr>
        <p:spPr>
          <a:xfrm>
            <a:off x="407875" y="977130"/>
            <a:ext cx="6111103"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INSERTAR UN VIDEO DE YOUTUBE EN UNA PÁGINA WEB</a:t>
            </a:r>
            <a:endParaRPr b="0" i="0" sz="1400" u="none" cap="none" strike="noStrike">
              <a:solidFill>
                <a:srgbClr val="000000"/>
              </a:solidFill>
              <a:latin typeface="Arial"/>
              <a:ea typeface="Arial"/>
              <a:cs typeface="Arial"/>
              <a:sym typeface="Arial"/>
            </a:endParaRPr>
          </a:p>
        </p:txBody>
      </p:sp>
      <p:sp>
        <p:nvSpPr>
          <p:cNvPr id="449" name="Google Shape;449;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sp>
        <p:nvSpPr>
          <p:cNvPr id="450" name="Google Shape;450;p48"/>
          <p:cNvSpPr txBox="1"/>
          <p:nvPr/>
        </p:nvSpPr>
        <p:spPr>
          <a:xfrm>
            <a:off x="407876" y="1525708"/>
            <a:ext cx="4164124" cy="1969770"/>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Pueden modificarse las distintas opciones del video como el tamaño del mismo, indicar que inicie desde un segundo determinado, permitir o no que se  muestre a pantalla completa, entre otras opciones.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posible modificar la forma como se muestra el video en la página web utilizando CSS.</a:t>
            </a:r>
            <a:endParaRPr b="0" i="0" sz="1400" u="none" cap="none" strike="noStrike">
              <a:solidFill>
                <a:srgbClr val="000000"/>
              </a:solidFill>
              <a:latin typeface="Arial"/>
              <a:ea typeface="Arial"/>
              <a:cs typeface="Arial"/>
              <a:sym typeface="Arial"/>
            </a:endParaRPr>
          </a:p>
        </p:txBody>
      </p:sp>
      <p:pic>
        <p:nvPicPr>
          <p:cNvPr descr="Google supercharges YouTube with a custom video chip - CNET" id="451" name="Google Shape;451;p48"/>
          <p:cNvPicPr preferRelativeResize="0"/>
          <p:nvPr/>
        </p:nvPicPr>
        <p:blipFill rotWithShape="1">
          <a:blip r:embed="rId3">
            <a:alphaModFix/>
          </a:blip>
          <a:srcRect b="0" l="0" r="0" t="0"/>
          <a:stretch/>
        </p:blipFill>
        <p:spPr>
          <a:xfrm>
            <a:off x="5152282" y="1525708"/>
            <a:ext cx="3453214" cy="34532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9"/>
          <p:cNvSpPr txBox="1"/>
          <p:nvPr/>
        </p:nvSpPr>
        <p:spPr>
          <a:xfrm>
            <a:off x="407875" y="839074"/>
            <a:ext cx="7751510"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INSERTAR UN VIDEO DE VIMEO EN UNA PÁGINA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procedimiento para insertar un video es muy similar al usado para YouTube</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Primero, se debe ubicar el enlace “Compartir” en el video de Vimeo que se desea insertar.</a:t>
            </a:r>
            <a:endParaRPr b="0" i="0" sz="1400" u="none" cap="none" strike="noStrike">
              <a:solidFill>
                <a:srgbClr val="000000"/>
              </a:solidFill>
              <a:latin typeface="Arial"/>
              <a:ea typeface="Arial"/>
              <a:cs typeface="Arial"/>
              <a:sym typeface="Arial"/>
            </a:endParaRPr>
          </a:p>
        </p:txBody>
      </p:sp>
      <p:sp>
        <p:nvSpPr>
          <p:cNvPr id="458" name="Google Shape;458;p4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sp>
        <p:nvSpPr>
          <p:cNvPr id="459" name="Google Shape;459;p49"/>
          <p:cNvSpPr txBox="1"/>
          <p:nvPr/>
        </p:nvSpPr>
        <p:spPr>
          <a:xfrm>
            <a:off x="407875" y="2972010"/>
            <a:ext cx="8202725" cy="492443"/>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Segundo, en la ventana que se abre, seleccionar el código HTML que se muestra en la sección “Insertar”.</a:t>
            </a:r>
            <a:endParaRPr b="0" i="0" sz="1400" u="none" cap="none" strike="noStrike">
              <a:solidFill>
                <a:srgbClr val="000000"/>
              </a:solidFill>
              <a:latin typeface="Arial"/>
              <a:ea typeface="Arial"/>
              <a:cs typeface="Arial"/>
              <a:sym typeface="Arial"/>
            </a:endParaRPr>
          </a:p>
        </p:txBody>
      </p:sp>
      <p:pic>
        <p:nvPicPr>
          <p:cNvPr id="460" name="Google Shape;460;p49"/>
          <p:cNvPicPr preferRelativeResize="0"/>
          <p:nvPr/>
        </p:nvPicPr>
        <p:blipFill rotWithShape="1">
          <a:blip r:embed="rId3">
            <a:alphaModFix/>
          </a:blip>
          <a:srcRect b="0" l="0" r="0" t="26347"/>
          <a:stretch/>
        </p:blipFill>
        <p:spPr>
          <a:xfrm>
            <a:off x="2099718" y="1802995"/>
            <a:ext cx="5103136" cy="819922"/>
          </a:xfrm>
          <a:prstGeom prst="rect">
            <a:avLst/>
          </a:prstGeom>
          <a:noFill/>
          <a:ln cap="flat" cmpd="sng" w="9525">
            <a:solidFill>
              <a:schemeClr val="dk1"/>
            </a:solidFill>
            <a:prstDash val="solid"/>
            <a:round/>
            <a:headEnd len="sm" w="sm" type="none"/>
            <a:tailEnd len="sm" w="sm" type="none"/>
          </a:ln>
        </p:spPr>
      </p:pic>
      <p:pic>
        <p:nvPicPr>
          <p:cNvPr id="461" name="Google Shape;461;p49"/>
          <p:cNvPicPr preferRelativeResize="0"/>
          <p:nvPr/>
        </p:nvPicPr>
        <p:blipFill rotWithShape="1">
          <a:blip r:embed="rId4">
            <a:alphaModFix/>
          </a:blip>
          <a:srcRect b="0" l="0" r="0" t="46709"/>
          <a:stretch/>
        </p:blipFill>
        <p:spPr>
          <a:xfrm>
            <a:off x="3049429" y="3584526"/>
            <a:ext cx="3203715" cy="1518644"/>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5"/>
          <p:cNvSpPr txBox="1"/>
          <p:nvPr/>
        </p:nvSpPr>
        <p:spPr>
          <a:xfrm>
            <a:off x="407875" y="734659"/>
            <a:ext cx="4523721" cy="295465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SEMÁNTICA</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semántica es la parte de la lingüística que estudia el significado de las expresiones.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HTML 5 se refiere al significado o información que ofrecen las etiquetas con respecto a su contenido.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Esta información ayuda a que dicho contenido se muestre de manera consistente en diferentes aplicaciones y contextos. Además, es fundamental para otorgar accesibilidad y funcionalidad con tecnología de asistencia como lectores de contenido.</a:t>
            </a:r>
            <a:endParaRPr b="0" i="0" sz="1600" u="none" cap="none" strike="noStrike">
              <a:solidFill>
                <a:srgbClr val="262626"/>
              </a:solidFill>
              <a:latin typeface="Calibri"/>
              <a:ea typeface="Calibri"/>
              <a:cs typeface="Calibri"/>
              <a:sym typeface="Calibri"/>
            </a:endParaRPr>
          </a:p>
        </p:txBody>
      </p:sp>
      <p:sp>
        <p:nvSpPr>
          <p:cNvPr id="70" name="Google Shape;70;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pic>
        <p:nvPicPr>
          <p:cNvPr descr="Semántica «coder»" id="71" name="Google Shape;71;p5"/>
          <p:cNvPicPr preferRelativeResize="0"/>
          <p:nvPr/>
        </p:nvPicPr>
        <p:blipFill rotWithShape="1">
          <a:blip r:embed="rId3">
            <a:alphaModFix/>
          </a:blip>
          <a:srcRect b="0" l="16878" r="16034" t="0"/>
          <a:stretch/>
        </p:blipFill>
        <p:spPr>
          <a:xfrm>
            <a:off x="5468943" y="926974"/>
            <a:ext cx="3267182" cy="3043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p:nvPr/>
        </p:nvSpPr>
        <p:spPr>
          <a:xfrm>
            <a:off x="407875" y="318328"/>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VIDEOS DE YOUTUBE Y VIMEO</a:t>
            </a:r>
            <a:endParaRPr b="0" i="0" sz="1700" u="none" cap="none" strike="noStrike">
              <a:solidFill>
                <a:srgbClr val="438AD7"/>
              </a:solidFill>
              <a:latin typeface="Calibri"/>
              <a:ea typeface="Calibri"/>
              <a:cs typeface="Calibri"/>
              <a:sym typeface="Calibri"/>
            </a:endParaRPr>
          </a:p>
        </p:txBody>
      </p:sp>
      <p:sp>
        <p:nvSpPr>
          <p:cNvPr id="468" name="Google Shape;468;p50"/>
          <p:cNvSpPr txBox="1"/>
          <p:nvPr/>
        </p:nvSpPr>
        <p:spPr>
          <a:xfrm>
            <a:off x="407875" y="778652"/>
            <a:ext cx="4684114"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INSERTAR UN VIDEO DE VIMEO EN UNA PÁGINA WEB</a:t>
            </a:r>
            <a:endParaRPr b="0" i="0" sz="1400" u="none" cap="none" strike="noStrike">
              <a:solidFill>
                <a:srgbClr val="000000"/>
              </a:solidFill>
              <a:latin typeface="Arial"/>
              <a:ea typeface="Arial"/>
              <a:cs typeface="Arial"/>
              <a:sym typeface="Arial"/>
            </a:endParaRPr>
          </a:p>
        </p:txBody>
      </p:sp>
      <p:sp>
        <p:nvSpPr>
          <p:cNvPr id="469" name="Google Shape;469;p50"/>
          <p:cNvSpPr txBox="1"/>
          <p:nvPr/>
        </p:nvSpPr>
        <p:spPr>
          <a:xfrm>
            <a:off x="407875" y="1092775"/>
            <a:ext cx="8202345" cy="1231106"/>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Tercero, pegar el código copiado en nuestra página web.</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Al igual que en el caso de YouTube, también podemos configurar algunas opciones del video.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Nótese que en ambos casos (YouTube y Vimeo) para insertar el video se utiliza la etiqueta HTML </a:t>
            </a:r>
            <a:r>
              <a:rPr b="1" i="0" lang="es-PE" sz="1600" u="none" cap="none" strike="noStrike">
                <a:solidFill>
                  <a:srgbClr val="262626"/>
                </a:solidFill>
                <a:latin typeface="Calibri"/>
                <a:ea typeface="Calibri"/>
                <a:cs typeface="Calibri"/>
                <a:sym typeface="Calibri"/>
              </a:rPr>
              <a:t>iframe</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etiqueta </a:t>
            </a:r>
            <a:r>
              <a:rPr b="1" i="0" lang="es-PE" sz="1600" u="none" cap="none" strike="noStrike">
                <a:solidFill>
                  <a:srgbClr val="262626"/>
                </a:solidFill>
                <a:latin typeface="Calibri"/>
                <a:ea typeface="Calibri"/>
                <a:cs typeface="Calibri"/>
                <a:sym typeface="Calibri"/>
              </a:rPr>
              <a:t>iframe</a:t>
            </a:r>
            <a:r>
              <a:rPr b="0" i="0" lang="es-PE" sz="1600" u="none" cap="none" strike="noStrike">
                <a:solidFill>
                  <a:srgbClr val="262626"/>
                </a:solidFill>
                <a:latin typeface="Calibri"/>
                <a:ea typeface="Calibri"/>
                <a:cs typeface="Calibri"/>
                <a:sym typeface="Calibri"/>
              </a:rPr>
              <a:t> permite incrustar una página web dentro de otra.</a:t>
            </a:r>
            <a:endParaRPr b="0" i="0" sz="1400" u="none" cap="none" strike="noStrike">
              <a:solidFill>
                <a:srgbClr val="000000"/>
              </a:solidFill>
              <a:latin typeface="Arial"/>
              <a:ea typeface="Arial"/>
              <a:cs typeface="Arial"/>
              <a:sym typeface="Arial"/>
            </a:endParaRPr>
          </a:p>
        </p:txBody>
      </p:sp>
      <p:pic>
        <p:nvPicPr>
          <p:cNvPr descr="The 7 Best Video Content Management Systems (CMS) for 2023" id="470" name="Google Shape;470;p50"/>
          <p:cNvPicPr preferRelativeResize="0"/>
          <p:nvPr/>
        </p:nvPicPr>
        <p:blipFill rotWithShape="1">
          <a:blip r:embed="rId3">
            <a:alphaModFix/>
          </a:blip>
          <a:srcRect b="0" l="0" r="0" t="0"/>
          <a:stretch/>
        </p:blipFill>
        <p:spPr>
          <a:xfrm>
            <a:off x="2002971" y="2522621"/>
            <a:ext cx="4985657" cy="25759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p51"/>
          <p:cNvSpPr/>
          <p:nvPr/>
        </p:nvSpPr>
        <p:spPr>
          <a:xfrm>
            <a:off x="424252" y="3703125"/>
            <a:ext cx="7966170" cy="151220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0" i="0" lang="es-PE" sz="2800" u="none" cap="none" strike="noStrike">
                <a:solidFill>
                  <a:schemeClr val="lt1"/>
                </a:solidFill>
                <a:latin typeface="Arial"/>
                <a:ea typeface="Arial"/>
                <a:cs typeface="Arial"/>
                <a:sym typeface="Arial"/>
              </a:rPr>
              <a:t>VIDEO </a:t>
            </a:r>
            <a:r>
              <a:rPr b="1" i="0" lang="es-PE" sz="2800" u="none" cap="none" strike="noStrike">
                <a:solidFill>
                  <a:schemeClr val="lt1"/>
                </a:solidFill>
                <a:latin typeface="Arial"/>
                <a:ea typeface="Arial"/>
                <a:cs typeface="Arial"/>
                <a:sym typeface="Arial"/>
              </a:rPr>
              <a:t>RESPONSIVE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nvSpPr>
        <p:spPr>
          <a:xfrm>
            <a:off x="407875" y="799198"/>
            <a:ext cx="7204494" cy="1723549"/>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Cuando insertamos un video de plataformas como YouTube o Vimeo, los códigos que obtenemos indican un tamaño por defecto a través de las propiedades </a:t>
            </a:r>
            <a:r>
              <a:rPr b="1" i="0" lang="es-PE" sz="1600" u="none" cap="none" strike="noStrike">
                <a:solidFill>
                  <a:srgbClr val="262626"/>
                </a:solidFill>
                <a:latin typeface="Calibri"/>
                <a:ea typeface="Calibri"/>
                <a:cs typeface="Calibri"/>
                <a:sym typeface="Calibri"/>
              </a:rPr>
              <a:t>width</a:t>
            </a:r>
            <a:r>
              <a:rPr b="0" i="0" lang="es-PE" sz="1600" u="none" cap="none" strike="noStrike">
                <a:solidFill>
                  <a:srgbClr val="262626"/>
                </a:solidFill>
                <a:latin typeface="Calibri"/>
                <a:ea typeface="Calibri"/>
                <a:cs typeface="Calibri"/>
                <a:sym typeface="Calibri"/>
              </a:rPr>
              <a:t> y </a:t>
            </a:r>
            <a:r>
              <a:rPr b="1" i="0" lang="es-PE" sz="1600" u="none" cap="none" strike="noStrike">
                <a:solidFill>
                  <a:srgbClr val="262626"/>
                </a:solidFill>
                <a:latin typeface="Calibri"/>
                <a:ea typeface="Calibri"/>
                <a:cs typeface="Calibri"/>
                <a:sym typeface="Calibri"/>
              </a:rPr>
              <a:t>height</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Esto puede resultar un problema cuando la página es visualizada en dispositivos como tablets o celulares.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Con el uso de CSS podemos solucionar este problema.</a:t>
            </a:r>
            <a:endParaRPr b="0" i="0" sz="1400" u="none" cap="none" strike="noStrike">
              <a:solidFill>
                <a:srgbClr val="000000"/>
              </a:solidFill>
              <a:latin typeface="Arial"/>
              <a:ea typeface="Arial"/>
              <a:cs typeface="Arial"/>
              <a:sym typeface="Arial"/>
            </a:endParaRPr>
          </a:p>
        </p:txBody>
      </p:sp>
      <p:sp>
        <p:nvSpPr>
          <p:cNvPr id="484" name="Google Shape;484;p5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pic>
        <p:nvPicPr>
          <p:cNvPr descr="How to Embed YouTube Channel on Your Website - EmbedSocial" id="485" name="Google Shape;485;p52"/>
          <p:cNvPicPr preferRelativeResize="0"/>
          <p:nvPr/>
        </p:nvPicPr>
        <p:blipFill rotWithShape="1">
          <a:blip r:embed="rId3">
            <a:alphaModFix/>
          </a:blip>
          <a:srcRect b="0" l="0" r="0" t="0"/>
          <a:stretch/>
        </p:blipFill>
        <p:spPr>
          <a:xfrm>
            <a:off x="2216027" y="2723372"/>
            <a:ext cx="4711946" cy="24582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nvSpPr>
        <p:spPr>
          <a:xfrm>
            <a:off x="407875" y="887730"/>
            <a:ext cx="4915239" cy="418576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RELACIÓN DE ASPECTO</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relación de aspecto (aspecto ratio) describe la relación que existe entre el ancho y la altura de un video o imagen.</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Se calcula dividiendo el ancho por el alto y se expresa por dos números separados por dos puntos. Por ejemplo: 4:3, 16:9.</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Una relación de aspecto de 16:9 indica que tenemos 16 partes horizontales por 9 verticales.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Los videos de YouTube por lo general utilizan la relación de aspecto 16:9.</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relación de aspecto está muy relacionada con la resolución, que indica el número de píxeles de una pantalla.</a:t>
            </a:r>
            <a:endParaRPr b="0" i="0" sz="1400" u="none" cap="none" strike="noStrike">
              <a:solidFill>
                <a:srgbClr val="000000"/>
              </a:solidFill>
              <a:latin typeface="Arial"/>
              <a:ea typeface="Arial"/>
              <a:cs typeface="Arial"/>
              <a:sym typeface="Arial"/>
            </a:endParaRPr>
          </a:p>
        </p:txBody>
      </p:sp>
      <p:sp>
        <p:nvSpPr>
          <p:cNvPr id="492" name="Google Shape;492;p5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pic>
        <p:nvPicPr>
          <p:cNvPr descr="The Complete Guide to Understanding Video Aspect Ratios | Dacast" id="493" name="Google Shape;493;p53"/>
          <p:cNvPicPr preferRelativeResize="0"/>
          <p:nvPr/>
        </p:nvPicPr>
        <p:blipFill rotWithShape="1">
          <a:blip r:embed="rId3">
            <a:alphaModFix/>
          </a:blip>
          <a:srcRect b="0" l="0" r="0" t="0"/>
          <a:stretch/>
        </p:blipFill>
        <p:spPr>
          <a:xfrm>
            <a:off x="5544043" y="1817914"/>
            <a:ext cx="3352800" cy="251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4"/>
          <p:cNvSpPr txBox="1"/>
          <p:nvPr/>
        </p:nvSpPr>
        <p:spPr>
          <a:xfrm>
            <a:off x="407875" y="851247"/>
            <a:ext cx="4592328"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RELACIÓN DE ASPECTO Y RESOLUCIÓN</a:t>
            </a:r>
            <a:endParaRPr b="0" i="0" sz="1600" u="none" cap="none" strike="noStrike">
              <a:solidFill>
                <a:srgbClr val="262626"/>
              </a:solidFill>
              <a:latin typeface="Calibri"/>
              <a:ea typeface="Calibri"/>
              <a:cs typeface="Calibri"/>
              <a:sym typeface="Calibri"/>
            </a:endParaRPr>
          </a:p>
        </p:txBody>
      </p:sp>
      <p:sp>
        <p:nvSpPr>
          <p:cNvPr id="500" name="Google Shape;500;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pic>
        <p:nvPicPr>
          <p:cNvPr id="501" name="Google Shape;501;p54"/>
          <p:cNvPicPr preferRelativeResize="0"/>
          <p:nvPr/>
        </p:nvPicPr>
        <p:blipFill rotWithShape="1">
          <a:blip r:embed="rId3">
            <a:alphaModFix/>
          </a:blip>
          <a:srcRect b="0" l="0" r="0" t="0"/>
          <a:stretch/>
        </p:blipFill>
        <p:spPr>
          <a:xfrm>
            <a:off x="1096922" y="1920875"/>
            <a:ext cx="7342041" cy="2588202"/>
          </a:xfrm>
          <a:prstGeom prst="rect">
            <a:avLst/>
          </a:prstGeom>
          <a:noFill/>
          <a:ln>
            <a:noFill/>
          </a:ln>
        </p:spPr>
      </p:pic>
      <p:sp>
        <p:nvSpPr>
          <p:cNvPr id="502" name="Google Shape;502;p54"/>
          <p:cNvSpPr txBox="1"/>
          <p:nvPr/>
        </p:nvSpPr>
        <p:spPr>
          <a:xfrm>
            <a:off x="298942" y="1386061"/>
            <a:ext cx="7422358"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siguiente tabla muestra la relación entre la relación de aspecto y la resolución.</a:t>
            </a:r>
            <a:endParaRPr b="0" i="0" sz="1400" u="none" cap="none" strike="noStrike">
              <a:solidFill>
                <a:srgbClr val="000000"/>
              </a:solidFill>
              <a:latin typeface="Arial"/>
              <a:ea typeface="Arial"/>
              <a:cs typeface="Arial"/>
              <a:sym typeface="Arial"/>
            </a:endParaRPr>
          </a:p>
        </p:txBody>
      </p:sp>
      <p:sp>
        <p:nvSpPr>
          <p:cNvPr id="503" name="Google Shape;503;p54"/>
          <p:cNvSpPr/>
          <p:nvPr/>
        </p:nvSpPr>
        <p:spPr>
          <a:xfrm>
            <a:off x="1096922" y="1920875"/>
            <a:ext cx="7342040" cy="2588202"/>
          </a:xfrm>
          <a:prstGeom prst="rect">
            <a:avLst/>
          </a:prstGeom>
          <a:noFill/>
          <a:ln cap="flat" cmpd="sng" w="38100">
            <a:solidFill>
              <a:srgbClr val="EB8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5"/>
          <p:cNvSpPr/>
          <p:nvPr/>
        </p:nvSpPr>
        <p:spPr>
          <a:xfrm>
            <a:off x="1405618" y="1634223"/>
            <a:ext cx="6206750" cy="299227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55"/>
          <p:cNvSpPr txBox="1"/>
          <p:nvPr/>
        </p:nvSpPr>
        <p:spPr>
          <a:xfrm>
            <a:off x="407875" y="738742"/>
            <a:ext cx="6740700"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INSERTANDO UN VIDEO DE YOUTUBE RESPONSIVE</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Para nuestro ejemplo, usamos un video de YouTube, pero retiramos el ancho y alto del código. Consideremos el siguiente código HTML:</a:t>
            </a:r>
            <a:endParaRPr b="0" i="0" sz="1400" u="none" cap="none" strike="noStrike">
              <a:solidFill>
                <a:srgbClr val="000000"/>
              </a:solidFill>
              <a:latin typeface="Arial"/>
              <a:ea typeface="Arial"/>
              <a:cs typeface="Arial"/>
              <a:sym typeface="Arial"/>
            </a:endParaRPr>
          </a:p>
        </p:txBody>
      </p:sp>
      <p:sp>
        <p:nvSpPr>
          <p:cNvPr id="511" name="Google Shape;511;p5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sp>
        <p:nvSpPr>
          <p:cNvPr id="512" name="Google Shape;512;p55"/>
          <p:cNvSpPr txBox="1"/>
          <p:nvPr/>
        </p:nvSpPr>
        <p:spPr>
          <a:xfrm>
            <a:off x="1486692" y="1709671"/>
            <a:ext cx="6063117" cy="286232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Mi video musical</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Texto de presentación del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class</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"video-responsive"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iframe</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"https://www.youtube.com/embed/oB4K0scMysc"</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title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"YouTube video player"</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frameborder</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"0"</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allow</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"accelerometer; autoplay; clipboard-write;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CE9178"/>
                </a:solidFill>
                <a:latin typeface="Consolas"/>
                <a:ea typeface="Consolas"/>
                <a:cs typeface="Consolas"/>
                <a:sym typeface="Consolas"/>
              </a:rPr>
              <a:t>                   encrypted-media; gyroscope; picture-in-picture"</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allowfullscreen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iframe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Texto de agradecimiento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513" name="Google Shape;513;p55"/>
          <p:cNvSpPr txBox="1"/>
          <p:nvPr/>
        </p:nvSpPr>
        <p:spPr>
          <a:xfrm>
            <a:off x="407875" y="4913119"/>
            <a:ext cx="7204494"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Hemos colocado el video dentro de un contenedor, en este caso un elemento </a:t>
            </a:r>
            <a:r>
              <a:rPr b="1" i="0" lang="es-PE" sz="1600" u="none" cap="none" strike="noStrike">
                <a:solidFill>
                  <a:srgbClr val="262626"/>
                </a:solidFill>
                <a:latin typeface="Calibri"/>
                <a:ea typeface="Calibri"/>
                <a:cs typeface="Calibri"/>
                <a:sym typeface="Calibri"/>
              </a:rPr>
              <a:t>div</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p:nvPr/>
        </p:nvSpPr>
        <p:spPr>
          <a:xfrm>
            <a:off x="2414377" y="2584364"/>
            <a:ext cx="4549061" cy="244548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56"/>
          <p:cNvSpPr txBox="1"/>
          <p:nvPr/>
        </p:nvSpPr>
        <p:spPr>
          <a:xfrm>
            <a:off x="407874" y="764604"/>
            <a:ext cx="8206189" cy="172354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INSERTANDO UN VIDEO DE YOUTUBE RESPONSIVE</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Uno de los principales problemas al cambiar el tamaño de un video es mantener la proporción entre su ancho y su alto, es decir, su relación de aspecto.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Al trabajar con un video de YouTube, la relación de aspecto esperada es de 16:9; es decir, de 56.25% ( 9 / 16 = 0.5625 ). Definimos el estilo CSS para el espacio del video mostrado en el HTML anterior:</a:t>
            </a:r>
            <a:endParaRPr b="0" i="0" sz="1400" u="none" cap="none" strike="noStrike">
              <a:solidFill>
                <a:srgbClr val="000000"/>
              </a:solidFill>
              <a:latin typeface="Arial"/>
              <a:ea typeface="Arial"/>
              <a:cs typeface="Arial"/>
              <a:sym typeface="Arial"/>
            </a:endParaRPr>
          </a:p>
        </p:txBody>
      </p:sp>
      <p:sp>
        <p:nvSpPr>
          <p:cNvPr id="521" name="Google Shape;521;p5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sp>
        <p:nvSpPr>
          <p:cNvPr id="522" name="Google Shape;522;p56"/>
          <p:cNvSpPr txBox="1"/>
          <p:nvPr/>
        </p:nvSpPr>
        <p:spPr>
          <a:xfrm>
            <a:off x="2471322" y="2642072"/>
            <a:ext cx="4423524" cy="2308324"/>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7BA7D"/>
                </a:solidFill>
                <a:latin typeface="Consolas"/>
                <a:ea typeface="Consolas"/>
                <a:cs typeface="Consolas"/>
                <a:sym typeface="Consolas"/>
              </a:rPr>
              <a:t>.video-responsive</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relative</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padding-bottom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56.25%</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6A9955"/>
                </a:solidFill>
                <a:latin typeface="Consolas"/>
                <a:ea typeface="Consolas"/>
                <a:cs typeface="Consolas"/>
                <a:sym typeface="Consolas"/>
              </a:rPr>
              <a:t>/* 16:9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7BA7D"/>
                </a:solidFill>
                <a:latin typeface="Consolas"/>
                <a:ea typeface="Consolas"/>
                <a:cs typeface="Consolas"/>
                <a:sym typeface="Consolas"/>
              </a:rPr>
              <a:t>.video-responsive</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7BA7D"/>
                </a:solidFill>
                <a:latin typeface="Consolas"/>
                <a:ea typeface="Consolas"/>
                <a:cs typeface="Consolas"/>
                <a:sym typeface="Consolas"/>
              </a:rPr>
              <a:t>iframe</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absolute</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top</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left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7"/>
          <p:cNvSpPr/>
          <p:nvPr/>
        </p:nvSpPr>
        <p:spPr>
          <a:xfrm>
            <a:off x="2346179" y="3049662"/>
            <a:ext cx="4451643" cy="121375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57"/>
          <p:cNvSpPr txBox="1"/>
          <p:nvPr/>
        </p:nvSpPr>
        <p:spPr>
          <a:xfrm>
            <a:off x="407874" y="842744"/>
            <a:ext cx="7204494" cy="172354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INSERTANDO UN VIDEO DE YOUTUBE RESPONSIVE</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 clase </a:t>
            </a:r>
            <a:r>
              <a:rPr b="1" i="1" lang="es-PE" sz="1600" u="none" cap="none" strike="noStrike">
                <a:solidFill>
                  <a:srgbClr val="262626"/>
                </a:solidFill>
                <a:latin typeface="Calibri"/>
                <a:ea typeface="Calibri"/>
                <a:cs typeface="Calibri"/>
                <a:sym typeface="Calibri"/>
              </a:rPr>
              <a:t>video-responsive</a:t>
            </a:r>
            <a:r>
              <a:rPr b="0" i="0" lang="es-PE" sz="1600" u="none" cap="none" strike="noStrike">
                <a:solidFill>
                  <a:srgbClr val="262626"/>
                </a:solidFill>
                <a:latin typeface="Calibri"/>
                <a:ea typeface="Calibri"/>
                <a:cs typeface="Calibri"/>
                <a:sym typeface="Calibri"/>
              </a:rPr>
              <a:t> corresponde al contenedor del video. Definimos su posición como relativa de modo que todos los elementos hijo se posicionarán en relación con este contenedor.</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la propiedad </a:t>
            </a:r>
            <a:r>
              <a:rPr b="1" i="1" lang="es-PE" sz="1600" u="none" cap="none" strike="noStrike">
                <a:solidFill>
                  <a:srgbClr val="262626"/>
                </a:solidFill>
                <a:latin typeface="Calibri"/>
                <a:ea typeface="Calibri"/>
                <a:cs typeface="Calibri"/>
                <a:sym typeface="Calibri"/>
              </a:rPr>
              <a:t>padding-bottom</a:t>
            </a:r>
            <a:r>
              <a:rPr b="0" i="0" lang="es-PE" sz="1600" u="none" cap="none" strike="noStrike">
                <a:solidFill>
                  <a:srgbClr val="262626"/>
                </a:solidFill>
                <a:latin typeface="Calibri"/>
                <a:ea typeface="Calibri"/>
                <a:cs typeface="Calibri"/>
                <a:sym typeface="Calibri"/>
              </a:rPr>
              <a:t> se especifica el formato (16:9), con lo que se logra que el espacio de la altura sea 56.25% del ancho manteniendo la relación de aspecto.</a:t>
            </a:r>
            <a:endParaRPr b="0" i="0" sz="1400" u="none" cap="none" strike="noStrike">
              <a:solidFill>
                <a:srgbClr val="000000"/>
              </a:solidFill>
              <a:latin typeface="Arial"/>
              <a:ea typeface="Arial"/>
              <a:cs typeface="Arial"/>
              <a:sym typeface="Arial"/>
            </a:endParaRPr>
          </a:p>
        </p:txBody>
      </p:sp>
      <p:sp>
        <p:nvSpPr>
          <p:cNvPr id="530" name="Google Shape;530;p5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sp>
        <p:nvSpPr>
          <p:cNvPr id="531" name="Google Shape;531;p57"/>
          <p:cNvSpPr txBox="1"/>
          <p:nvPr/>
        </p:nvSpPr>
        <p:spPr>
          <a:xfrm>
            <a:off x="2445042" y="3148708"/>
            <a:ext cx="4253916"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7BA7D"/>
                </a:solidFill>
                <a:latin typeface="Consolas"/>
                <a:ea typeface="Consolas"/>
                <a:cs typeface="Consolas"/>
                <a:sym typeface="Consolas"/>
              </a:rPr>
              <a:t>.video-responsive</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relative</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padding-bottom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56.25%</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6A9955"/>
                </a:solidFill>
                <a:latin typeface="Consolas"/>
                <a:ea typeface="Consolas"/>
                <a:cs typeface="Consolas"/>
                <a:sym typeface="Consolas"/>
              </a:rPr>
              <a:t>/* 16:9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8"/>
          <p:cNvSpPr/>
          <p:nvPr/>
        </p:nvSpPr>
        <p:spPr>
          <a:xfrm>
            <a:off x="2449641" y="2227516"/>
            <a:ext cx="4450897" cy="158248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58"/>
          <p:cNvSpPr txBox="1"/>
          <p:nvPr/>
        </p:nvSpPr>
        <p:spPr>
          <a:xfrm>
            <a:off x="407875" y="879542"/>
            <a:ext cx="5097153"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INSERTANDO UN VIDEO DE YOUTUBE RESPONSIVE</a:t>
            </a:r>
            <a:endParaRPr b="0" i="0" sz="1600" u="none" cap="none" strike="noStrike">
              <a:solidFill>
                <a:srgbClr val="262626"/>
              </a:solidFill>
              <a:latin typeface="Calibri"/>
              <a:ea typeface="Calibri"/>
              <a:cs typeface="Calibri"/>
              <a:sym typeface="Calibri"/>
            </a:endParaRPr>
          </a:p>
        </p:txBody>
      </p:sp>
      <p:sp>
        <p:nvSpPr>
          <p:cNvPr id="539" name="Google Shape;539;p5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sp>
        <p:nvSpPr>
          <p:cNvPr id="540" name="Google Shape;540;p58"/>
          <p:cNvSpPr txBox="1"/>
          <p:nvPr/>
        </p:nvSpPr>
        <p:spPr>
          <a:xfrm>
            <a:off x="2542009" y="2323251"/>
            <a:ext cx="4253916"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7BA7D"/>
                </a:solidFill>
                <a:latin typeface="Consolas"/>
                <a:ea typeface="Consolas"/>
                <a:cs typeface="Consolas"/>
                <a:sym typeface="Consolas"/>
              </a:rPr>
              <a:t>.video-responsive</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7BA7D"/>
                </a:solidFill>
                <a:latin typeface="Consolas"/>
                <a:ea typeface="Consolas"/>
                <a:cs typeface="Consolas"/>
                <a:sym typeface="Consolas"/>
              </a:rPr>
              <a:t>iframe</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absolute</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top</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left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541" name="Google Shape;541;p58"/>
          <p:cNvSpPr txBox="1"/>
          <p:nvPr/>
        </p:nvSpPr>
        <p:spPr>
          <a:xfrm>
            <a:off x="407875" y="1330532"/>
            <a:ext cx="6388050" cy="492443"/>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Para el </a:t>
            </a:r>
            <a:r>
              <a:rPr b="1" i="0" lang="es-PE" sz="1600" u="none" cap="none" strike="noStrike">
                <a:solidFill>
                  <a:srgbClr val="262626"/>
                </a:solidFill>
                <a:latin typeface="Calibri"/>
                <a:ea typeface="Calibri"/>
                <a:cs typeface="Calibri"/>
                <a:sym typeface="Calibri"/>
              </a:rPr>
              <a:t>iframe</a:t>
            </a:r>
            <a:r>
              <a:rPr b="0" i="0" lang="es-PE" sz="1600" u="none" cap="none" strike="noStrike">
                <a:solidFill>
                  <a:srgbClr val="262626"/>
                </a:solidFill>
                <a:latin typeface="Calibri"/>
                <a:ea typeface="Calibri"/>
                <a:cs typeface="Calibri"/>
                <a:sym typeface="Calibri"/>
              </a:rPr>
              <a:t>, se define su posición como absoluta dentro del contenedor, abarcando todo el espacio disponible.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9"/>
          <p:cNvSpPr txBox="1"/>
          <p:nvPr/>
        </p:nvSpPr>
        <p:spPr>
          <a:xfrm>
            <a:off x="407875" y="854071"/>
            <a:ext cx="5066499"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INSERTANDO UN VIDEO DE YOUTUBE RESPONSIVE</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navegador veremos:</a:t>
            </a:r>
            <a:endParaRPr b="0" i="0" sz="1400" u="none" cap="none" strike="noStrike">
              <a:solidFill>
                <a:srgbClr val="000000"/>
              </a:solidFill>
              <a:latin typeface="Arial"/>
              <a:ea typeface="Arial"/>
              <a:cs typeface="Arial"/>
              <a:sym typeface="Arial"/>
            </a:endParaRPr>
          </a:p>
        </p:txBody>
      </p:sp>
      <p:sp>
        <p:nvSpPr>
          <p:cNvPr id="548" name="Google Shape;548;p5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RESPONSIVE</a:t>
            </a:r>
            <a:endParaRPr b="0" i="0" sz="1700" u="none" cap="none" strike="noStrike">
              <a:solidFill>
                <a:srgbClr val="438AD7"/>
              </a:solidFill>
              <a:latin typeface="Calibri"/>
              <a:ea typeface="Calibri"/>
              <a:cs typeface="Calibri"/>
              <a:sym typeface="Calibri"/>
            </a:endParaRPr>
          </a:p>
        </p:txBody>
      </p:sp>
      <p:pic>
        <p:nvPicPr>
          <p:cNvPr id="549" name="Google Shape;549;p59"/>
          <p:cNvPicPr preferRelativeResize="0"/>
          <p:nvPr/>
        </p:nvPicPr>
        <p:blipFill rotWithShape="1">
          <a:blip r:embed="rId3">
            <a:alphaModFix/>
          </a:blip>
          <a:srcRect b="8682" l="0" r="0" t="0"/>
          <a:stretch/>
        </p:blipFill>
        <p:spPr>
          <a:xfrm>
            <a:off x="1144604" y="1742702"/>
            <a:ext cx="3887864" cy="3232829"/>
          </a:xfrm>
          <a:prstGeom prst="rect">
            <a:avLst/>
          </a:prstGeom>
          <a:noFill/>
          <a:ln cap="flat" cmpd="sng" w="9525">
            <a:solidFill>
              <a:schemeClr val="dk1"/>
            </a:solidFill>
            <a:prstDash val="solid"/>
            <a:round/>
            <a:headEnd len="sm" w="sm" type="none"/>
            <a:tailEnd len="sm" w="sm" type="none"/>
          </a:ln>
        </p:spPr>
      </p:pic>
      <p:sp>
        <p:nvSpPr>
          <p:cNvPr id="550" name="Google Shape;550;p59"/>
          <p:cNvSpPr/>
          <p:nvPr/>
        </p:nvSpPr>
        <p:spPr>
          <a:xfrm>
            <a:off x="6033913" y="2857500"/>
            <a:ext cx="2143868" cy="1183643"/>
          </a:xfrm>
          <a:prstGeom prst="rect">
            <a:avLst/>
          </a:prstGeom>
          <a:noFill/>
          <a:ln cap="flat" cmpd="sng" w="38100">
            <a:solidFill>
              <a:srgbClr val="D71D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Si variamos el tamaño de la ventana, veremos que el tamaño del video se mantiene en relación con el tamaño de la ventana.</a:t>
            </a:r>
            <a:endParaRPr b="0" i="0" sz="1400" u="none" cap="none" strike="noStrike">
              <a:solidFill>
                <a:srgbClr val="000000"/>
              </a:solidFill>
              <a:latin typeface="Arial"/>
              <a:ea typeface="Arial"/>
              <a:cs typeface="Arial"/>
              <a:sym typeface="Arial"/>
            </a:endParaRPr>
          </a:p>
        </p:txBody>
      </p:sp>
      <p:sp>
        <p:nvSpPr>
          <p:cNvPr id="551" name="Google Shape;551;p59"/>
          <p:cNvSpPr/>
          <p:nvPr/>
        </p:nvSpPr>
        <p:spPr>
          <a:xfrm rot="10800000">
            <a:off x="5474374" y="3279204"/>
            <a:ext cx="400002" cy="340234"/>
          </a:xfrm>
          <a:prstGeom prst="rightArrow">
            <a:avLst>
              <a:gd fmla="val 50000" name="adj1"/>
              <a:gd fmla="val 50000" name="adj2"/>
            </a:avLst>
          </a:prstGeom>
          <a:solidFill>
            <a:srgbClr val="D71D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6"/>
          <p:cNvSpPr txBox="1"/>
          <p:nvPr/>
        </p:nvSpPr>
        <p:spPr>
          <a:xfrm>
            <a:off x="395680" y="738328"/>
            <a:ext cx="4696487" cy="369331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ESTRUCTURA SEMÁNTICA CON HTML 5</a:t>
            </a:r>
            <a:endParaRPr b="0" i="0" sz="1400" u="none" cap="none" strike="noStrike">
              <a:solidFill>
                <a:srgbClr val="000000"/>
              </a:solidFill>
              <a:latin typeface="Arial"/>
              <a:ea typeface="Arial"/>
              <a:cs typeface="Arial"/>
              <a:sym typeface="Arial"/>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Las versiones anteriores de HTML ya contienen etiquetas que ayudan a describir su contenido, como los encabezados (</a:t>
            </a:r>
            <a:r>
              <a:rPr b="1" i="0" lang="es-PE" sz="1600" u="none" cap="none" strike="noStrike">
                <a:solidFill>
                  <a:srgbClr val="262626"/>
                </a:solidFill>
                <a:latin typeface="Calibri"/>
                <a:ea typeface="Calibri"/>
                <a:cs typeface="Calibri"/>
                <a:sym typeface="Calibri"/>
              </a:rPr>
              <a:t>&lt;h1&gt;</a:t>
            </a:r>
            <a:r>
              <a:rPr b="0" i="0" lang="es-PE" sz="1600" u="none" cap="none" strike="noStrike">
                <a:solidFill>
                  <a:srgbClr val="262626"/>
                </a:solidFill>
                <a:latin typeface="Calibri"/>
                <a:ea typeface="Calibri"/>
                <a:cs typeface="Calibri"/>
                <a:sym typeface="Calibri"/>
              </a:rPr>
              <a:t> a </a:t>
            </a:r>
            <a:r>
              <a:rPr b="1" i="0" lang="es-PE" sz="1600" u="none" cap="none" strike="noStrike">
                <a:solidFill>
                  <a:srgbClr val="262626"/>
                </a:solidFill>
                <a:latin typeface="Calibri"/>
                <a:ea typeface="Calibri"/>
                <a:cs typeface="Calibri"/>
                <a:sym typeface="Calibri"/>
              </a:rPr>
              <a:t>&lt;h6&gt;</a:t>
            </a:r>
            <a:r>
              <a:rPr b="0" i="0" lang="es-PE" sz="1600" u="none" cap="none" strike="noStrike">
                <a:solidFill>
                  <a:srgbClr val="262626"/>
                </a:solidFill>
                <a:latin typeface="Calibri"/>
                <a:ea typeface="Calibri"/>
                <a:cs typeface="Calibri"/>
                <a:sym typeface="Calibri"/>
              </a:rPr>
              <a:t>), </a:t>
            </a:r>
            <a:r>
              <a:rPr b="1" i="0" lang="es-PE" sz="1600" u="none" cap="none" strike="noStrike">
                <a:solidFill>
                  <a:srgbClr val="262626"/>
                </a:solidFill>
                <a:latin typeface="Calibri"/>
                <a:ea typeface="Calibri"/>
                <a:cs typeface="Calibri"/>
                <a:sym typeface="Calibri"/>
              </a:rPr>
              <a:t>&lt;p&gt;</a:t>
            </a:r>
            <a:r>
              <a:rPr b="0" i="0" lang="es-PE" sz="1600" u="none" cap="none" strike="noStrike">
                <a:solidFill>
                  <a:srgbClr val="262626"/>
                </a:solidFill>
                <a:latin typeface="Calibri"/>
                <a:ea typeface="Calibri"/>
                <a:cs typeface="Calibri"/>
                <a:sym typeface="Calibri"/>
              </a:rPr>
              <a:t>, </a:t>
            </a:r>
            <a:r>
              <a:rPr b="1" i="0" lang="es-PE" sz="1600" u="none" cap="none" strike="noStrike">
                <a:solidFill>
                  <a:srgbClr val="262626"/>
                </a:solidFill>
                <a:latin typeface="Calibri"/>
                <a:ea typeface="Calibri"/>
                <a:cs typeface="Calibri"/>
                <a:sym typeface="Calibri"/>
              </a:rPr>
              <a:t>&lt;img&gt;,</a:t>
            </a:r>
            <a:r>
              <a:rPr b="0" i="0" lang="es-PE" sz="1600" u="none" cap="none" strike="noStrike">
                <a:solidFill>
                  <a:srgbClr val="262626"/>
                </a:solidFill>
                <a:latin typeface="Calibri"/>
                <a:ea typeface="Calibri"/>
                <a:cs typeface="Calibri"/>
                <a:sym typeface="Calibri"/>
              </a:rPr>
              <a:t> etc.</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HTML 5 incluye nuevas etiquetas que ayudan a estructurar y comprender mejor el contenido del documento.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Facilita la navegación de personas con discapacidad al permitir la comprensión del documento a dispositivos de asistencia como lectores de pantalla.</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Además, ayuda a los buscadores a rastrear y entender el contenido del documento.</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pic>
        <p:nvPicPr>
          <p:cNvPr descr="Qué es la web semántica y cuáles son sus ventajas?" id="79" name="Google Shape;79;p6"/>
          <p:cNvPicPr preferRelativeResize="0"/>
          <p:nvPr/>
        </p:nvPicPr>
        <p:blipFill rotWithShape="1">
          <a:blip r:embed="rId3">
            <a:alphaModFix/>
          </a:blip>
          <a:srcRect b="0" l="28305" r="28988" t="0"/>
          <a:stretch/>
        </p:blipFill>
        <p:spPr>
          <a:xfrm>
            <a:off x="5393933" y="926294"/>
            <a:ext cx="3141884" cy="38624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60"/>
          <p:cNvSpPr/>
          <p:nvPr/>
        </p:nvSpPr>
        <p:spPr>
          <a:xfrm>
            <a:off x="424252" y="3703125"/>
            <a:ext cx="7966170" cy="99617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1" i="0" lang="es-PE" sz="2800" u="none" cap="none" strike="noStrike">
                <a:solidFill>
                  <a:schemeClr val="lt1"/>
                </a:solidFill>
                <a:latin typeface="Arial"/>
                <a:ea typeface="Arial"/>
                <a:cs typeface="Arial"/>
                <a:sym typeface="Arial"/>
              </a:rPr>
              <a:t>OBJETO VIDEO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1"/>
          <p:cNvSpPr txBox="1"/>
          <p:nvPr/>
        </p:nvSpPr>
        <p:spPr>
          <a:xfrm>
            <a:off x="407875" y="887730"/>
            <a:ext cx="6772741" cy="1969770"/>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anteriores versiones de HTML, para mostrar un video se debía recurrir a elementos externos como plugins que agregaban esta funcionalidad a nuestra página web.</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Uno de los plugins más conocidos para este fin fue Flash.</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HTML5 incorpora la posibilidad de incrustar video directamente en el navegador sin la necesidad de ningún plugin adicional gracias a la etiqueta </a:t>
            </a:r>
            <a:r>
              <a:rPr b="1" i="0" lang="es-PE" sz="1600" u="none" cap="none" strike="noStrike">
                <a:solidFill>
                  <a:srgbClr val="262626"/>
                </a:solidFill>
                <a:latin typeface="Calibri"/>
                <a:ea typeface="Calibri"/>
                <a:cs typeface="Calibri"/>
                <a:sym typeface="Calibri"/>
              </a:rPr>
              <a:t>video</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565" name="Google Shape;565;p6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pic>
        <p:nvPicPr>
          <p:cNvPr descr="9 Hottest YouTube Trends You Can't Ignore in 2023 (Updated)" id="566" name="Google Shape;566;p61"/>
          <p:cNvPicPr preferRelativeResize="0"/>
          <p:nvPr/>
        </p:nvPicPr>
        <p:blipFill rotWithShape="1">
          <a:blip r:embed="rId3">
            <a:alphaModFix/>
          </a:blip>
          <a:srcRect b="0" l="0" r="0" t="0"/>
          <a:stretch/>
        </p:blipFill>
        <p:spPr>
          <a:xfrm>
            <a:off x="2046514" y="3145367"/>
            <a:ext cx="5050971" cy="16819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2"/>
          <p:cNvSpPr/>
          <p:nvPr/>
        </p:nvSpPr>
        <p:spPr>
          <a:xfrm>
            <a:off x="0" y="0"/>
            <a:ext cx="9144000" cy="5715000"/>
          </a:xfrm>
          <a:prstGeom prst="rect">
            <a:avLst/>
          </a:prstGeom>
          <a:solidFill>
            <a:srgbClr val="705A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62"/>
          <p:cNvSpPr txBox="1"/>
          <p:nvPr/>
        </p:nvSpPr>
        <p:spPr>
          <a:xfrm>
            <a:off x="3680653" y="1831977"/>
            <a:ext cx="4084897" cy="25545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Calibri"/>
                <a:ea typeface="Calibri"/>
                <a:cs typeface="Calibri"/>
                <a:sym typeface="Calibri"/>
              </a:rPr>
              <a:t>Flash fue una tecnología que en principio permitía la realización de animaciones.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Calibri"/>
                <a:ea typeface="Calibri"/>
                <a:cs typeface="Calibri"/>
                <a:sym typeface="Calibri"/>
              </a:rPr>
              <a:t>Con el tiempo, esta tecnología permitió la realización de videojuegos para móviles, aplicaciones y reproductores de video.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Calibri"/>
                <a:ea typeface="Calibri"/>
                <a:cs typeface="Calibri"/>
                <a:sym typeface="Calibri"/>
              </a:rPr>
              <a:t>El soporte para Flash se descontinuó en 2020.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App x flash video Icon | Leaf Mimes Iconpack | Untergunter" id="574" name="Google Shape;574;p62"/>
          <p:cNvPicPr preferRelativeResize="0"/>
          <p:nvPr/>
        </p:nvPicPr>
        <p:blipFill rotWithShape="1">
          <a:blip r:embed="rId3">
            <a:alphaModFix/>
          </a:blip>
          <a:srcRect b="0" l="0" r="0" t="0"/>
          <a:stretch/>
        </p:blipFill>
        <p:spPr>
          <a:xfrm>
            <a:off x="1487307" y="1831977"/>
            <a:ext cx="2062102" cy="206210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p:nvPr/>
        </p:nvSpPr>
        <p:spPr>
          <a:xfrm>
            <a:off x="1313960" y="2066258"/>
            <a:ext cx="6697926" cy="121034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63"/>
          <p:cNvSpPr txBox="1"/>
          <p:nvPr/>
        </p:nvSpPr>
        <p:spPr>
          <a:xfrm>
            <a:off x="407875" y="989465"/>
            <a:ext cx="7041984"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LA ETIQUETA VIDEO</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Con la etiqueta </a:t>
            </a:r>
            <a:r>
              <a:rPr b="1" i="0" lang="es-PE" sz="1600" u="none" cap="none" strike="noStrike">
                <a:solidFill>
                  <a:srgbClr val="262626"/>
                </a:solidFill>
                <a:latin typeface="Calibri"/>
                <a:ea typeface="Calibri"/>
                <a:cs typeface="Calibri"/>
                <a:sym typeface="Calibri"/>
              </a:rPr>
              <a:t>&lt;video&gt;</a:t>
            </a:r>
            <a:r>
              <a:rPr b="0" i="0" lang="es-PE" sz="1600" u="none" cap="none" strike="noStrike">
                <a:solidFill>
                  <a:srgbClr val="262626"/>
                </a:solidFill>
                <a:latin typeface="Calibri"/>
                <a:ea typeface="Calibri"/>
                <a:cs typeface="Calibri"/>
                <a:sym typeface="Calibri"/>
              </a:rPr>
              <a:t> podemos incrustar fácilmente un video en una página web.</a:t>
            </a:r>
            <a:endParaRPr b="0" i="0" sz="1400" u="none" cap="none" strike="noStrike">
              <a:solidFill>
                <a:srgbClr val="000000"/>
              </a:solidFill>
              <a:latin typeface="Arial"/>
              <a:ea typeface="Arial"/>
              <a:cs typeface="Arial"/>
              <a:sym typeface="Arial"/>
            </a:endParaRPr>
          </a:p>
        </p:txBody>
      </p:sp>
      <p:sp>
        <p:nvSpPr>
          <p:cNvPr id="582" name="Google Shape;582;p6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583" name="Google Shape;583;p63"/>
          <p:cNvSpPr txBox="1"/>
          <p:nvPr/>
        </p:nvSpPr>
        <p:spPr>
          <a:xfrm>
            <a:off x="1404883" y="2152710"/>
            <a:ext cx="6516079"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Mi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"video/video-640x360.mp4"</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"640"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"360"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autoplay</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nvSpPr>
        <p:spPr>
          <a:xfrm>
            <a:off x="407875" y="731559"/>
            <a:ext cx="58323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LA ETIQUETA VIDEO</a:t>
            </a:r>
            <a:endParaRPr b="0" i="0" sz="1600" u="none" cap="none" strike="noStrike">
              <a:solidFill>
                <a:srgbClr val="262626"/>
              </a:solidFill>
              <a:latin typeface="Calibri"/>
              <a:ea typeface="Calibri"/>
              <a:cs typeface="Calibri"/>
              <a:sym typeface="Calibri"/>
            </a:endParaRPr>
          </a:p>
        </p:txBody>
      </p:sp>
      <p:sp>
        <p:nvSpPr>
          <p:cNvPr id="590" name="Google Shape;590;p6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591" name="Google Shape;591;p64"/>
          <p:cNvSpPr txBox="1"/>
          <p:nvPr/>
        </p:nvSpPr>
        <p:spPr>
          <a:xfrm>
            <a:off x="407875" y="1098170"/>
            <a:ext cx="7740567" cy="2708434"/>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Sus principales atributos son:</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autoplay:</a:t>
            </a:r>
            <a:r>
              <a:rPr b="0" i="0" lang="es-PE" sz="1600" u="none" cap="none" strike="noStrike">
                <a:solidFill>
                  <a:srgbClr val="262626"/>
                </a:solidFill>
                <a:latin typeface="Calibri"/>
                <a:ea typeface="Calibri"/>
                <a:cs typeface="Calibri"/>
                <a:sym typeface="Calibri"/>
              </a:rPr>
              <a:t> si se especifica, el video comenzará a reproducirse automáticamente.</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controls:</a:t>
            </a:r>
            <a:r>
              <a:rPr b="0" i="0" lang="es-PE" sz="1600" u="none" cap="none" strike="noStrike">
                <a:solidFill>
                  <a:srgbClr val="262626"/>
                </a:solidFill>
                <a:latin typeface="Calibri"/>
                <a:ea typeface="Calibri"/>
                <a:cs typeface="Calibri"/>
                <a:sym typeface="Calibri"/>
              </a:rPr>
              <a:t> si se especifica, se mostrarán los controles para que el usuario controle la reproducción del video.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height:</a:t>
            </a:r>
            <a:r>
              <a:rPr b="0" i="0" lang="es-PE" sz="1600" u="none" cap="none" strike="noStrike">
                <a:solidFill>
                  <a:srgbClr val="262626"/>
                </a:solidFill>
                <a:latin typeface="Calibri"/>
                <a:ea typeface="Calibri"/>
                <a:cs typeface="Calibri"/>
                <a:sym typeface="Calibri"/>
              </a:rPr>
              <a:t> indica la altura del área de visualización del video. Se especifica en píxeles (px).</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loop:</a:t>
            </a:r>
            <a:r>
              <a:rPr b="0" i="0" lang="es-PE" sz="1600" u="none" cap="none" strike="noStrike">
                <a:solidFill>
                  <a:srgbClr val="262626"/>
                </a:solidFill>
                <a:latin typeface="Calibri"/>
                <a:ea typeface="Calibri"/>
                <a:cs typeface="Calibri"/>
                <a:sym typeface="Calibri"/>
              </a:rPr>
              <a:t> si se especifica, al terminar de reproducirse el video, volverá a comenzar.</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poster:</a:t>
            </a:r>
            <a:r>
              <a:rPr b="0" i="0" lang="es-PE" sz="1600" u="none" cap="none" strike="noStrike">
                <a:solidFill>
                  <a:srgbClr val="262626"/>
                </a:solidFill>
                <a:latin typeface="Calibri"/>
                <a:ea typeface="Calibri"/>
                <a:cs typeface="Calibri"/>
                <a:sym typeface="Calibri"/>
              </a:rPr>
              <a:t> indica la URL de una imagen que se mostrará mientras el video no se reproduzca.</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src:</a:t>
            </a:r>
            <a:r>
              <a:rPr b="0" i="0" lang="es-PE" sz="1600" u="none" cap="none" strike="noStrike">
                <a:solidFill>
                  <a:srgbClr val="262626"/>
                </a:solidFill>
                <a:latin typeface="Calibri"/>
                <a:ea typeface="Calibri"/>
                <a:cs typeface="Calibri"/>
                <a:sym typeface="Calibri"/>
              </a:rPr>
              <a:t> indica la URL del video.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width:</a:t>
            </a:r>
            <a:r>
              <a:rPr b="0" i="0" lang="es-PE" sz="1600" u="none" cap="none" strike="noStrike">
                <a:solidFill>
                  <a:srgbClr val="262626"/>
                </a:solidFill>
                <a:latin typeface="Calibri"/>
                <a:ea typeface="Calibri"/>
                <a:cs typeface="Calibri"/>
                <a:sym typeface="Calibri"/>
              </a:rPr>
              <a:t> indica el ancho del área de visualización del video. Se especifica en píxeles (px).</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5"/>
          <p:cNvSpPr/>
          <p:nvPr/>
        </p:nvSpPr>
        <p:spPr>
          <a:xfrm>
            <a:off x="1036054" y="1764114"/>
            <a:ext cx="7064473" cy="1795515"/>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6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599" name="Google Shape;599;p65"/>
          <p:cNvSpPr txBox="1"/>
          <p:nvPr/>
        </p:nvSpPr>
        <p:spPr>
          <a:xfrm>
            <a:off x="407875" y="768653"/>
            <a:ext cx="7603959"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LA ETIQUETA VIDEO</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El siguiente código muestra un video con controles para la reproducción y una imagen que se muestra hasta que se reproduce el video. Al finalizar el video, este vuelve a repetirse.</a:t>
            </a:r>
            <a:endParaRPr b="0" i="0" sz="1400" u="none" cap="none" strike="noStrike">
              <a:solidFill>
                <a:srgbClr val="000000"/>
              </a:solidFill>
              <a:latin typeface="Arial"/>
              <a:ea typeface="Arial"/>
              <a:cs typeface="Arial"/>
              <a:sym typeface="Arial"/>
            </a:endParaRPr>
          </a:p>
        </p:txBody>
      </p:sp>
      <p:sp>
        <p:nvSpPr>
          <p:cNvPr id="600" name="Google Shape;600;p65"/>
          <p:cNvSpPr txBox="1"/>
          <p:nvPr/>
        </p:nvSpPr>
        <p:spPr>
          <a:xfrm>
            <a:off x="1135383" y="1858761"/>
            <a:ext cx="6876451" cy="160043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section</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h1</a:t>
            </a:r>
            <a:r>
              <a:rPr b="0" i="0" lang="es-PE" sz="1400" u="none" cap="none" strike="noStrike">
                <a:solidFill>
                  <a:srgbClr val="808080"/>
                </a:solidFill>
                <a:latin typeface="Consolas"/>
                <a:ea typeface="Consolas"/>
                <a:cs typeface="Consolas"/>
                <a:sym typeface="Consolas"/>
              </a:rPr>
              <a:t>&gt;</a:t>
            </a:r>
            <a:r>
              <a:rPr b="0" i="0" lang="es-PE" sz="1400" u="none" cap="none" strike="noStrike">
                <a:solidFill>
                  <a:srgbClr val="D4D4D4"/>
                </a:solidFill>
                <a:latin typeface="Consolas"/>
                <a:ea typeface="Consolas"/>
                <a:cs typeface="Consolas"/>
                <a:sym typeface="Consolas"/>
              </a:rPr>
              <a:t>Mi video</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h1</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video</a:t>
            </a: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src</a:t>
            </a:r>
            <a:r>
              <a:rPr b="0" i="0" lang="es-PE" sz="1400" u="none" cap="none" strike="noStrike">
                <a:solidFill>
                  <a:srgbClr val="D4D4D4"/>
                </a:solidFill>
                <a:latin typeface="Consolas"/>
                <a:ea typeface="Consolas"/>
                <a:cs typeface="Consolas"/>
                <a:sym typeface="Consolas"/>
              </a:rPr>
              <a:t>=</a:t>
            </a:r>
            <a:r>
              <a:rPr b="0" i="0" lang="es-PE" sz="1400" u="none" cap="none" strike="noStrike">
                <a:solidFill>
                  <a:srgbClr val="CE9178"/>
                </a:solidFill>
                <a:latin typeface="Consolas"/>
                <a:ea typeface="Consolas"/>
                <a:cs typeface="Consolas"/>
                <a:sym typeface="Consolas"/>
              </a:rPr>
              <a:t>"video/video-640x360.mp4"</a:t>
            </a: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width</a:t>
            </a:r>
            <a:r>
              <a:rPr b="0" i="0" lang="es-PE" sz="1400" u="none" cap="none" strike="noStrike">
                <a:solidFill>
                  <a:srgbClr val="D4D4D4"/>
                </a:solidFill>
                <a:latin typeface="Consolas"/>
                <a:ea typeface="Consolas"/>
                <a:cs typeface="Consolas"/>
                <a:sym typeface="Consolas"/>
              </a:rPr>
              <a:t>=</a:t>
            </a:r>
            <a:r>
              <a:rPr b="0" i="0" lang="es-PE" sz="1400" u="none" cap="none" strike="noStrike">
                <a:solidFill>
                  <a:srgbClr val="CE9178"/>
                </a:solidFill>
                <a:latin typeface="Consolas"/>
                <a:ea typeface="Consolas"/>
                <a:cs typeface="Consolas"/>
                <a:sym typeface="Consolas"/>
              </a:rPr>
              <a:t>"640"</a:t>
            </a: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height</a:t>
            </a:r>
            <a:r>
              <a:rPr b="0" i="0" lang="es-PE" sz="1400" u="none" cap="none" strike="noStrike">
                <a:solidFill>
                  <a:srgbClr val="D4D4D4"/>
                </a:solidFill>
                <a:latin typeface="Consolas"/>
                <a:ea typeface="Consolas"/>
                <a:cs typeface="Consolas"/>
                <a:sym typeface="Consolas"/>
              </a:rPr>
              <a:t>=</a:t>
            </a:r>
            <a:r>
              <a:rPr b="0" i="0" lang="es-PE" sz="1400" u="none" cap="none" strike="noStrike">
                <a:solidFill>
                  <a:srgbClr val="CE9178"/>
                </a:solidFill>
                <a:latin typeface="Consolas"/>
                <a:ea typeface="Consolas"/>
                <a:cs typeface="Consolas"/>
                <a:sym typeface="Consolas"/>
              </a:rPr>
              <a:t>"360"</a:t>
            </a:r>
            <a:r>
              <a:rPr b="0" i="0" lang="es-PE" sz="14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controls</a:t>
            </a: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loop</a:t>
            </a: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9CDCFE"/>
                </a:solidFill>
                <a:latin typeface="Consolas"/>
                <a:ea typeface="Consolas"/>
                <a:cs typeface="Consolas"/>
                <a:sym typeface="Consolas"/>
              </a:rPr>
              <a:t>poster</a:t>
            </a:r>
            <a:r>
              <a:rPr b="0" i="0" lang="es-PE" sz="1400" u="none" cap="none" strike="noStrike">
                <a:solidFill>
                  <a:srgbClr val="D4D4D4"/>
                </a:solidFill>
                <a:latin typeface="Consolas"/>
                <a:ea typeface="Consolas"/>
                <a:cs typeface="Consolas"/>
                <a:sym typeface="Consolas"/>
              </a:rPr>
              <a:t>=</a:t>
            </a:r>
            <a:r>
              <a:rPr b="0" i="0" lang="es-PE" sz="1400" u="none" cap="none" strike="noStrike">
                <a:solidFill>
                  <a:srgbClr val="CE9178"/>
                </a:solidFill>
                <a:latin typeface="Consolas"/>
                <a:ea typeface="Consolas"/>
                <a:cs typeface="Consolas"/>
                <a:sym typeface="Consolas"/>
              </a:rPr>
              <a:t>"img/globos-aerostaticos.jpg"</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p</a:t>
            </a:r>
            <a:r>
              <a:rPr b="0" i="0" lang="es-PE" sz="1400" u="none" cap="none" strike="noStrike">
                <a:solidFill>
                  <a:srgbClr val="808080"/>
                </a:solidFill>
                <a:latin typeface="Consolas"/>
                <a:ea typeface="Consolas"/>
                <a:cs typeface="Consolas"/>
                <a:sym typeface="Consolas"/>
              </a:rPr>
              <a:t>&gt;</a:t>
            </a:r>
            <a:r>
              <a:rPr b="0" i="0" lang="es-PE" sz="1400" u="none" cap="none" strike="noStrike">
                <a:solidFill>
                  <a:srgbClr val="D4D4D4"/>
                </a:solidFill>
                <a:latin typeface="Consolas"/>
                <a:ea typeface="Consolas"/>
                <a:cs typeface="Consolas"/>
                <a:sym typeface="Consolas"/>
              </a:rPr>
              <a:t>Lo sentimos, su navegador no puede reproducir video</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p</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D4D4D4"/>
                </a:solidFill>
                <a:latin typeface="Consolas"/>
                <a:ea typeface="Consolas"/>
                <a:cs typeface="Consolas"/>
                <a:sym typeface="Consolas"/>
              </a:rPr>
              <a:t>    </a:t>
            </a: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video</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808080"/>
                </a:solidFill>
                <a:latin typeface="Consolas"/>
                <a:ea typeface="Consolas"/>
                <a:cs typeface="Consolas"/>
                <a:sym typeface="Consolas"/>
              </a:rPr>
              <a:t>&lt;/</a:t>
            </a:r>
            <a:r>
              <a:rPr b="0" i="0" lang="es-PE" sz="1400" u="none" cap="none" strike="noStrike">
                <a:solidFill>
                  <a:srgbClr val="569CD6"/>
                </a:solidFill>
                <a:latin typeface="Consolas"/>
                <a:ea typeface="Consolas"/>
                <a:cs typeface="Consolas"/>
                <a:sym typeface="Consolas"/>
              </a:rPr>
              <a:t>section</a:t>
            </a:r>
            <a:r>
              <a:rPr b="0" i="0" lang="es-PE"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p:txBody>
      </p:sp>
      <p:sp>
        <p:nvSpPr>
          <p:cNvPr id="601" name="Google Shape;601;p65"/>
          <p:cNvSpPr txBox="1"/>
          <p:nvPr/>
        </p:nvSpPr>
        <p:spPr>
          <a:xfrm>
            <a:off x="407875" y="4052587"/>
            <a:ext cx="7460784" cy="492443"/>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Nótese que entre las etiquetas </a:t>
            </a:r>
            <a:r>
              <a:rPr b="1" i="0" lang="es-PE" sz="1600" u="none" cap="none" strike="noStrike">
                <a:solidFill>
                  <a:srgbClr val="262626"/>
                </a:solidFill>
                <a:latin typeface="Calibri"/>
                <a:ea typeface="Calibri"/>
                <a:cs typeface="Calibri"/>
                <a:sym typeface="Calibri"/>
              </a:rPr>
              <a:t>video</a:t>
            </a:r>
            <a:r>
              <a:rPr b="0" i="0" lang="es-PE" sz="1600" u="none" cap="none" strike="noStrike">
                <a:solidFill>
                  <a:srgbClr val="262626"/>
                </a:solidFill>
                <a:latin typeface="Calibri"/>
                <a:ea typeface="Calibri"/>
                <a:cs typeface="Calibri"/>
                <a:sym typeface="Calibri"/>
              </a:rPr>
              <a:t> se ha colocado un texto que se mostrará en caso el navegador no pueda reproducir videos.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6"/>
          <p:cNvSpPr txBox="1"/>
          <p:nvPr/>
        </p:nvSpPr>
        <p:spPr>
          <a:xfrm>
            <a:off x="407875" y="790367"/>
            <a:ext cx="7204493" cy="147732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VIDEOS ALTERNATIVOS</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ocasiones el navegador no puede reproducir un tipo de archivo, por ejemplo cuando se hace uso de un navegador muy antiguo.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esos casos, podemos especificar varios archivos de video de distintos tipos con la etiqueta </a:t>
            </a:r>
            <a:r>
              <a:rPr b="1" i="0" lang="es-PE" sz="1600" u="none" cap="none" strike="noStrike">
                <a:solidFill>
                  <a:srgbClr val="262626"/>
                </a:solidFill>
                <a:latin typeface="Calibri"/>
                <a:ea typeface="Calibri"/>
                <a:cs typeface="Calibri"/>
                <a:sym typeface="Calibri"/>
              </a:rPr>
              <a:t>source</a:t>
            </a:r>
            <a:r>
              <a:rPr b="0" i="0" lang="es-PE" sz="1600" u="none" cap="none" strike="noStrike">
                <a:solidFill>
                  <a:srgbClr val="262626"/>
                </a:solidFill>
                <a:latin typeface="Calibri"/>
                <a:ea typeface="Calibri"/>
                <a:cs typeface="Calibri"/>
                <a:sym typeface="Calibri"/>
              </a:rPr>
              <a:t>. En estos casos, la etiqueta </a:t>
            </a:r>
            <a:r>
              <a:rPr b="1" i="0" lang="es-PE" sz="1600" u="none" cap="none" strike="noStrike">
                <a:solidFill>
                  <a:srgbClr val="262626"/>
                </a:solidFill>
                <a:latin typeface="Calibri"/>
                <a:ea typeface="Calibri"/>
                <a:cs typeface="Calibri"/>
                <a:sym typeface="Calibri"/>
              </a:rPr>
              <a:t>video</a:t>
            </a:r>
            <a:r>
              <a:rPr b="0" i="0" lang="es-PE" sz="1600" u="none" cap="none" strike="noStrike">
                <a:solidFill>
                  <a:srgbClr val="262626"/>
                </a:solidFill>
                <a:latin typeface="Calibri"/>
                <a:ea typeface="Calibri"/>
                <a:cs typeface="Calibri"/>
                <a:sym typeface="Calibri"/>
              </a:rPr>
              <a:t> se usa como contenedor.</a:t>
            </a:r>
            <a:endParaRPr b="0" i="0" sz="1400" u="none" cap="none" strike="noStrike">
              <a:solidFill>
                <a:srgbClr val="000000"/>
              </a:solidFill>
              <a:latin typeface="Arial"/>
              <a:ea typeface="Arial"/>
              <a:cs typeface="Arial"/>
              <a:sym typeface="Arial"/>
            </a:endParaRPr>
          </a:p>
        </p:txBody>
      </p:sp>
      <p:sp>
        <p:nvSpPr>
          <p:cNvPr id="608" name="Google Shape;608;p6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609" name="Google Shape;609;p66"/>
          <p:cNvSpPr/>
          <p:nvPr/>
        </p:nvSpPr>
        <p:spPr>
          <a:xfrm>
            <a:off x="1072422" y="2555578"/>
            <a:ext cx="7064473" cy="192933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66"/>
          <p:cNvSpPr txBox="1"/>
          <p:nvPr/>
        </p:nvSpPr>
        <p:spPr>
          <a:xfrm>
            <a:off x="1166432" y="2648004"/>
            <a:ext cx="6876451"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Mi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"640"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"360" </a:t>
            </a:r>
            <a:r>
              <a:rPr b="0" i="0" lang="es-PE" sz="1200" u="none" cap="none" strike="noStrike">
                <a:solidFill>
                  <a:srgbClr val="9CDCFE"/>
                </a:solidFill>
                <a:latin typeface="Consolas"/>
                <a:ea typeface="Consolas"/>
                <a:cs typeface="Consolas"/>
                <a:sym typeface="Consolas"/>
              </a:rPr>
              <a:t>autoplay loop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source</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"video/video-640x360.mp4"</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type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"video/mp4"</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source</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"video/video-640x360.webm"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type</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"video/mp4"</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img</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"img/globos-aerostaticos.jpg"</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alt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 no soportado"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Lo sentimos, su navegador no puede reproducir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7"/>
          <p:cNvSpPr txBox="1"/>
          <p:nvPr/>
        </p:nvSpPr>
        <p:spPr>
          <a:xfrm>
            <a:off x="407875" y="872567"/>
            <a:ext cx="3762375"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VIDEOS ALTERNATIVOS</a:t>
            </a:r>
            <a:endParaRPr b="0" i="0" sz="1600" u="none" cap="none" strike="noStrike">
              <a:solidFill>
                <a:srgbClr val="262626"/>
              </a:solidFill>
              <a:latin typeface="Calibri"/>
              <a:ea typeface="Calibri"/>
              <a:cs typeface="Calibri"/>
              <a:sym typeface="Calibri"/>
            </a:endParaRPr>
          </a:p>
        </p:txBody>
      </p:sp>
      <p:sp>
        <p:nvSpPr>
          <p:cNvPr id="617" name="Google Shape;617;p6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618" name="Google Shape;618;p67"/>
          <p:cNvSpPr txBox="1"/>
          <p:nvPr/>
        </p:nvSpPr>
        <p:spPr>
          <a:xfrm>
            <a:off x="407875" y="1316582"/>
            <a:ext cx="5610224" cy="1231106"/>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caso del código mostrado:</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navegador tratará de mostrar el primer video (mp4).</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Si no fuera posible, tratará de mostrar el segundo video (webm).</a:t>
            </a:r>
            <a:endParaRPr b="0" i="0" sz="1400" u="none" cap="none" strike="noStrike">
              <a:solidFill>
                <a:srgbClr val="000000"/>
              </a:solidFill>
              <a:latin typeface="Arial"/>
              <a:ea typeface="Arial"/>
              <a:cs typeface="Arial"/>
              <a:sym typeface="Arial"/>
            </a:endParaRPr>
          </a:p>
          <a:p>
            <a:pPr indent="-285750" lvl="1" marL="754675"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Si  no fuera posible, mostrará la imagen y el mensaje.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8"/>
          <p:cNvSpPr/>
          <p:nvPr/>
        </p:nvSpPr>
        <p:spPr>
          <a:xfrm>
            <a:off x="1531632" y="2778990"/>
            <a:ext cx="6164568" cy="137935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6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626" name="Google Shape;626;p68"/>
          <p:cNvSpPr txBox="1"/>
          <p:nvPr/>
        </p:nvSpPr>
        <p:spPr>
          <a:xfrm>
            <a:off x="407875" y="858518"/>
            <a:ext cx="6511005" cy="147732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REPRODUCIR EL VIDEO DESDE UN MOMENTO CONCRETO</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ocasiones se desea mostrar el video a partir de un determinado momento o sólo entre un intervalo de tiempo específico.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atributo </a:t>
            </a:r>
            <a:r>
              <a:rPr b="1" i="0" lang="es-PE" sz="1600" u="none" cap="none" strike="noStrike">
                <a:solidFill>
                  <a:srgbClr val="262626"/>
                </a:solidFill>
                <a:latin typeface="Calibri"/>
                <a:ea typeface="Calibri"/>
                <a:cs typeface="Calibri"/>
                <a:sym typeface="Calibri"/>
              </a:rPr>
              <a:t>src</a:t>
            </a:r>
            <a:r>
              <a:rPr b="0" i="0" lang="es-PE" sz="1600" u="none" cap="none" strike="noStrike">
                <a:solidFill>
                  <a:srgbClr val="262626"/>
                </a:solidFill>
                <a:latin typeface="Calibri"/>
                <a:ea typeface="Calibri"/>
                <a:cs typeface="Calibri"/>
                <a:sym typeface="Calibri"/>
              </a:rPr>
              <a:t> de la etiqueta video se puede especificar el segundo desde el cual se desea reproducir el </a:t>
            </a:r>
            <a:r>
              <a:rPr b="1" i="0" lang="es-PE" sz="1600" u="none" cap="none" strike="noStrike">
                <a:solidFill>
                  <a:srgbClr val="262626"/>
                </a:solidFill>
                <a:latin typeface="Calibri"/>
                <a:ea typeface="Calibri"/>
                <a:cs typeface="Calibri"/>
                <a:sym typeface="Calibri"/>
              </a:rPr>
              <a:t>video</a:t>
            </a:r>
            <a:r>
              <a:rPr b="0" i="0" lang="es-PE" sz="16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627" name="Google Shape;627;p68"/>
          <p:cNvSpPr txBox="1"/>
          <p:nvPr/>
        </p:nvSpPr>
        <p:spPr>
          <a:xfrm>
            <a:off x="1600759" y="2857500"/>
            <a:ext cx="6011609"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Mi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"video/video-640x360.mp4#t=3"</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"640"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"360"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autoplay</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controls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p:nvPr/>
        </p:nvSpPr>
        <p:spPr>
          <a:xfrm>
            <a:off x="1531632" y="1892043"/>
            <a:ext cx="6164568" cy="137935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6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OBJETO VIDEO</a:t>
            </a:r>
            <a:endParaRPr b="0" i="0" sz="1700" u="none" cap="none" strike="noStrike">
              <a:solidFill>
                <a:srgbClr val="438AD7"/>
              </a:solidFill>
              <a:latin typeface="Calibri"/>
              <a:ea typeface="Calibri"/>
              <a:cs typeface="Calibri"/>
              <a:sym typeface="Calibri"/>
            </a:endParaRPr>
          </a:p>
        </p:txBody>
      </p:sp>
      <p:sp>
        <p:nvSpPr>
          <p:cNvPr id="635" name="Google Shape;635;p69"/>
          <p:cNvSpPr txBox="1"/>
          <p:nvPr/>
        </p:nvSpPr>
        <p:spPr>
          <a:xfrm>
            <a:off x="407875" y="937158"/>
            <a:ext cx="6889584"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REPRODUCIR EL VIDEO DESDE UN MOMENTO CONCRETO</a:t>
            </a:r>
            <a:endParaRPr b="0" i="0" sz="1600" u="none" cap="none" strike="noStrike">
              <a:solidFill>
                <a:srgbClr val="262626"/>
              </a:solidFill>
              <a:latin typeface="Calibri"/>
              <a:ea typeface="Calibri"/>
              <a:cs typeface="Calibri"/>
              <a:sym typeface="Calibri"/>
            </a:endParaRPr>
          </a:p>
        </p:txBody>
      </p:sp>
      <p:sp>
        <p:nvSpPr>
          <p:cNvPr id="636" name="Google Shape;636;p69"/>
          <p:cNvSpPr txBox="1"/>
          <p:nvPr/>
        </p:nvSpPr>
        <p:spPr>
          <a:xfrm>
            <a:off x="407875" y="1214483"/>
            <a:ext cx="6689559"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También puede especificarse un intervalo de tiempo para la reproducción.</a:t>
            </a:r>
            <a:endParaRPr b="0" i="0" sz="1400" u="none" cap="none" strike="noStrike">
              <a:solidFill>
                <a:srgbClr val="000000"/>
              </a:solidFill>
              <a:latin typeface="Arial"/>
              <a:ea typeface="Arial"/>
              <a:cs typeface="Arial"/>
              <a:sym typeface="Arial"/>
            </a:endParaRPr>
          </a:p>
        </p:txBody>
      </p:sp>
      <p:sp>
        <p:nvSpPr>
          <p:cNvPr id="637" name="Google Shape;637;p69"/>
          <p:cNvSpPr txBox="1"/>
          <p:nvPr/>
        </p:nvSpPr>
        <p:spPr>
          <a:xfrm>
            <a:off x="1608111" y="1981554"/>
            <a:ext cx="6011609"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Mi video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h1</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"video/video-640x360.mp4#t=3,6"</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"640"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"360"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autoplay</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controls </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470437" y="1750697"/>
            <a:ext cx="3475868"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ESTRUCTURA SEMÁNTICA CON HTML 5</a:t>
            </a:r>
            <a:endParaRPr b="0" i="0" sz="1600" u="none" cap="none" strike="noStrike">
              <a:solidFill>
                <a:srgbClr val="262626"/>
              </a:solidFill>
              <a:latin typeface="Calibri"/>
              <a:ea typeface="Calibri"/>
              <a:cs typeface="Calibri"/>
              <a:sym typeface="Calibri"/>
            </a:endParaRPr>
          </a:p>
        </p:txBody>
      </p:sp>
      <p:sp>
        <p:nvSpPr>
          <p:cNvPr id="87" name="Google Shape;87;p7"/>
          <p:cNvSpPr txBox="1"/>
          <p:nvPr/>
        </p:nvSpPr>
        <p:spPr>
          <a:xfrm>
            <a:off x="470437" y="2118836"/>
            <a:ext cx="3156341"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Un documento que utiliza las etiquetas semánticas de HTML 5 tiene una estructura similar a la siguiente:</a:t>
            </a:r>
            <a:endParaRPr b="0" i="0" sz="1400" u="none" cap="none" strike="noStrike">
              <a:solidFill>
                <a:srgbClr val="000000"/>
              </a:solidFill>
              <a:latin typeface="Arial"/>
              <a:ea typeface="Arial"/>
              <a:cs typeface="Arial"/>
              <a:sym typeface="Arial"/>
            </a:endParaRPr>
          </a:p>
        </p:txBody>
      </p:sp>
      <p:sp>
        <p:nvSpPr>
          <p:cNvPr id="88" name="Google Shape;88;p7"/>
          <p:cNvSpPr/>
          <p:nvPr/>
        </p:nvSpPr>
        <p:spPr>
          <a:xfrm>
            <a:off x="4135790" y="2416531"/>
            <a:ext cx="648221" cy="340234"/>
          </a:xfrm>
          <a:prstGeom prst="rightArrow">
            <a:avLst>
              <a:gd fmla="val 50000" name="adj1"/>
              <a:gd fmla="val 50000" name="adj2"/>
            </a:avLst>
          </a:prstGeom>
          <a:solidFill>
            <a:srgbClr val="EB8F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TML5, estructura básica y elementos semánticos - Eniun" id="89" name="Google Shape;89;p7"/>
          <p:cNvPicPr preferRelativeResize="0"/>
          <p:nvPr/>
        </p:nvPicPr>
        <p:blipFill rotWithShape="1">
          <a:blip r:embed="rId3">
            <a:alphaModFix/>
          </a:blip>
          <a:srcRect b="0" l="0" r="0" t="0"/>
          <a:stretch/>
        </p:blipFill>
        <p:spPr>
          <a:xfrm>
            <a:off x="4921003" y="1162704"/>
            <a:ext cx="3934751" cy="338959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p70"/>
          <p:cNvSpPr/>
          <p:nvPr/>
        </p:nvSpPr>
        <p:spPr>
          <a:xfrm>
            <a:off x="424252" y="3703125"/>
            <a:ext cx="7966170" cy="151220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a:t>
            </a:r>
            <a:r>
              <a:rPr b="1" i="0" lang="es-PE" sz="2800" u="none" cap="none" strike="noStrike">
                <a:solidFill>
                  <a:schemeClr val="lt1"/>
                </a:solidFill>
                <a:latin typeface="Arial"/>
                <a:ea typeface="Arial"/>
                <a:cs typeface="Arial"/>
                <a:sym typeface="Arial"/>
              </a:rPr>
              <a:t>VIDEO DE FONDO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1"/>
          <p:cNvSpPr/>
          <p:nvPr/>
        </p:nvSpPr>
        <p:spPr>
          <a:xfrm>
            <a:off x="2394856" y="3091617"/>
            <a:ext cx="4582885" cy="228368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71"/>
          <p:cNvSpPr/>
          <p:nvPr/>
        </p:nvSpPr>
        <p:spPr>
          <a:xfrm>
            <a:off x="1489716" y="1998123"/>
            <a:ext cx="6164568" cy="62526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71"/>
          <p:cNvSpPr txBox="1"/>
          <p:nvPr/>
        </p:nvSpPr>
        <p:spPr>
          <a:xfrm>
            <a:off x="407875" y="913262"/>
            <a:ext cx="6292047" cy="984885"/>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Así como podemos colocar una imagen de fondo, con HTML5 y CSS es posible colocar un video de fondo.</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Para ello, lo primero es especificar el video que se va a usar de fondo.</a:t>
            </a:r>
            <a:endParaRPr b="0" i="0" sz="1400" u="none" cap="none" strike="noStrike">
              <a:solidFill>
                <a:srgbClr val="000000"/>
              </a:solidFill>
              <a:latin typeface="Arial"/>
              <a:ea typeface="Arial"/>
              <a:cs typeface="Arial"/>
              <a:sym typeface="Arial"/>
            </a:endParaRPr>
          </a:p>
        </p:txBody>
      </p:sp>
      <p:sp>
        <p:nvSpPr>
          <p:cNvPr id="653" name="Google Shape;653;p7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DE FONDO</a:t>
            </a:r>
            <a:endParaRPr b="0" i="0" sz="1700" u="none" cap="none" strike="noStrike">
              <a:solidFill>
                <a:srgbClr val="438AD7"/>
              </a:solidFill>
              <a:latin typeface="Calibri"/>
              <a:ea typeface="Calibri"/>
              <a:cs typeface="Calibri"/>
              <a:sym typeface="Calibri"/>
            </a:endParaRPr>
          </a:p>
        </p:txBody>
      </p:sp>
      <p:sp>
        <p:nvSpPr>
          <p:cNvPr id="654" name="Google Shape;654;p71"/>
          <p:cNvSpPr txBox="1"/>
          <p:nvPr/>
        </p:nvSpPr>
        <p:spPr>
          <a:xfrm>
            <a:off x="2481611" y="3174508"/>
            <a:ext cx="4419748" cy="212365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7BA7D"/>
                </a:solidFill>
                <a:latin typeface="Consolas"/>
                <a:ea typeface="Consolas"/>
                <a:cs typeface="Consolas"/>
                <a:sym typeface="Consolas"/>
              </a:rPr>
              <a:t>#fondo</a:t>
            </a:r>
            <a:r>
              <a:rPr b="0" i="0" lang="es-PE"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min-width</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min-height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width</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auto</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auto</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fixed</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top</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left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transform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CDCAA"/>
                </a:solidFill>
                <a:latin typeface="Consolas"/>
                <a:ea typeface="Consolas"/>
                <a:cs typeface="Consolas"/>
                <a:sym typeface="Consolas"/>
              </a:rPr>
              <a:t>translateX</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CDCAA"/>
                </a:solidFill>
                <a:latin typeface="Consolas"/>
                <a:ea typeface="Consolas"/>
                <a:cs typeface="Consolas"/>
                <a:sym typeface="Consolas"/>
              </a:rPr>
              <a:t>translateY</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z-index</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55" name="Google Shape;655;p71"/>
          <p:cNvSpPr txBox="1"/>
          <p:nvPr/>
        </p:nvSpPr>
        <p:spPr>
          <a:xfrm>
            <a:off x="1556937" y="2081709"/>
            <a:ext cx="6011609" cy="46166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id</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"fondo"</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src</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"video/video-1920x1080.mp4"</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autoplay</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loop</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video</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656" name="Google Shape;656;p71"/>
          <p:cNvSpPr txBox="1"/>
          <p:nvPr/>
        </p:nvSpPr>
        <p:spPr>
          <a:xfrm>
            <a:off x="407875" y="2706200"/>
            <a:ext cx="6292047"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 continuación, especificamos el estilo CSS para nuestro video de fondo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2"/>
          <p:cNvSpPr txBox="1"/>
          <p:nvPr/>
        </p:nvSpPr>
        <p:spPr>
          <a:xfrm>
            <a:off x="407875" y="790693"/>
            <a:ext cx="7204494" cy="492443"/>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código CSS, primero establecemos un alto y ancho mínimo del video de 100% y especificamos un ancho y alto automático.</a:t>
            </a:r>
            <a:endParaRPr b="0" i="0" sz="1400" u="none" cap="none" strike="noStrike">
              <a:solidFill>
                <a:srgbClr val="000000"/>
              </a:solidFill>
              <a:latin typeface="Arial"/>
              <a:ea typeface="Arial"/>
              <a:cs typeface="Arial"/>
              <a:sym typeface="Arial"/>
            </a:endParaRPr>
          </a:p>
        </p:txBody>
      </p:sp>
      <p:sp>
        <p:nvSpPr>
          <p:cNvPr id="663" name="Google Shape;663;p7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DE FONDO</a:t>
            </a:r>
            <a:endParaRPr b="0" i="0" sz="1700" u="none" cap="none" strike="noStrike">
              <a:solidFill>
                <a:srgbClr val="438AD7"/>
              </a:solidFill>
              <a:latin typeface="Calibri"/>
              <a:ea typeface="Calibri"/>
              <a:cs typeface="Calibri"/>
              <a:sym typeface="Calibri"/>
            </a:endParaRPr>
          </a:p>
        </p:txBody>
      </p:sp>
      <p:sp>
        <p:nvSpPr>
          <p:cNvPr id="664" name="Google Shape;664;p72"/>
          <p:cNvSpPr txBox="1"/>
          <p:nvPr/>
        </p:nvSpPr>
        <p:spPr>
          <a:xfrm>
            <a:off x="2458361" y="4785807"/>
            <a:ext cx="4419748"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z-index</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65" name="Google Shape;665;p72"/>
          <p:cNvSpPr txBox="1"/>
          <p:nvPr/>
        </p:nvSpPr>
        <p:spPr>
          <a:xfrm>
            <a:off x="407875" y="1953832"/>
            <a:ext cx="7070559"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Establecemos su posición como fixed para sacarlo del flujo natural de los elementos.</a:t>
            </a:r>
            <a:endParaRPr b="0" i="0" sz="1400" u="none" cap="none" strike="noStrike">
              <a:solidFill>
                <a:srgbClr val="000000"/>
              </a:solidFill>
              <a:latin typeface="Arial"/>
              <a:ea typeface="Arial"/>
              <a:cs typeface="Arial"/>
              <a:sym typeface="Arial"/>
            </a:endParaRPr>
          </a:p>
        </p:txBody>
      </p:sp>
      <p:sp>
        <p:nvSpPr>
          <p:cNvPr id="666" name="Google Shape;666;p72"/>
          <p:cNvSpPr txBox="1"/>
          <p:nvPr/>
        </p:nvSpPr>
        <p:spPr>
          <a:xfrm>
            <a:off x="2458361" y="1439113"/>
            <a:ext cx="4419748"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min-width</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min-height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100%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67" name="Google Shape;667;p72"/>
          <p:cNvSpPr txBox="1"/>
          <p:nvPr/>
        </p:nvSpPr>
        <p:spPr>
          <a:xfrm>
            <a:off x="2458361" y="2375040"/>
            <a:ext cx="4419748"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position</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CE9178"/>
                </a:solidFill>
                <a:latin typeface="Consolas"/>
                <a:ea typeface="Consolas"/>
                <a:cs typeface="Consolas"/>
                <a:sym typeface="Consolas"/>
              </a:rPr>
              <a:t>fixed</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68" name="Google Shape;668;p72"/>
          <p:cNvSpPr txBox="1"/>
          <p:nvPr/>
        </p:nvSpPr>
        <p:spPr>
          <a:xfrm>
            <a:off x="407875" y="2846016"/>
            <a:ext cx="7070559"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A continuación situamos el video arriba y a la izquierda y lo centramos en la página</a:t>
            </a:r>
            <a:endParaRPr b="0" i="0" sz="1400" u="none" cap="none" strike="noStrike">
              <a:solidFill>
                <a:srgbClr val="000000"/>
              </a:solidFill>
              <a:latin typeface="Arial"/>
              <a:ea typeface="Arial"/>
              <a:cs typeface="Arial"/>
              <a:sym typeface="Arial"/>
            </a:endParaRPr>
          </a:p>
        </p:txBody>
      </p:sp>
      <p:sp>
        <p:nvSpPr>
          <p:cNvPr id="669" name="Google Shape;669;p72"/>
          <p:cNvSpPr txBox="1"/>
          <p:nvPr/>
        </p:nvSpPr>
        <p:spPr>
          <a:xfrm>
            <a:off x="2458361" y="3226960"/>
            <a:ext cx="4419748"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top</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left</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70" name="Google Shape;670;p72"/>
          <p:cNvSpPr txBox="1"/>
          <p:nvPr/>
        </p:nvSpPr>
        <p:spPr>
          <a:xfrm>
            <a:off x="407875" y="3652723"/>
            <a:ext cx="7308684"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Luego lo trasladamos arriba a la izquierda (para que pueda abarcar toda la página)</a:t>
            </a:r>
            <a:endParaRPr b="0" i="0" sz="1400" u="none" cap="none" strike="noStrike">
              <a:solidFill>
                <a:srgbClr val="000000"/>
              </a:solidFill>
              <a:latin typeface="Arial"/>
              <a:ea typeface="Arial"/>
              <a:cs typeface="Arial"/>
              <a:sym typeface="Arial"/>
            </a:endParaRPr>
          </a:p>
        </p:txBody>
      </p:sp>
      <p:sp>
        <p:nvSpPr>
          <p:cNvPr id="671" name="Google Shape;671;p72"/>
          <p:cNvSpPr txBox="1"/>
          <p:nvPr/>
        </p:nvSpPr>
        <p:spPr>
          <a:xfrm>
            <a:off x="2458361" y="3997767"/>
            <a:ext cx="4419748" cy="2769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transform</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CDCAA"/>
                </a:solidFill>
                <a:latin typeface="Consolas"/>
                <a:ea typeface="Consolas"/>
                <a:cs typeface="Consolas"/>
                <a:sym typeface="Consolas"/>
              </a:rPr>
              <a:t>translateX</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DCDCAA"/>
                </a:solidFill>
                <a:latin typeface="Consolas"/>
                <a:ea typeface="Consolas"/>
                <a:cs typeface="Consolas"/>
                <a:sym typeface="Consolas"/>
              </a:rPr>
              <a:t>translateY</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B5CEA8"/>
                </a:solidFill>
                <a:latin typeface="Consolas"/>
                <a:ea typeface="Consolas"/>
                <a:cs typeface="Consolas"/>
                <a:sym typeface="Consolas"/>
              </a:rPr>
              <a:t>-50%</a:t>
            </a:r>
            <a:r>
              <a:rPr b="0" i="0" lang="es-PE" sz="12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672" name="Google Shape;672;p72"/>
          <p:cNvSpPr txBox="1"/>
          <p:nvPr/>
        </p:nvSpPr>
        <p:spPr>
          <a:xfrm>
            <a:off x="407875" y="4428654"/>
            <a:ext cx="6603834"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Por último, lo enviamos al fondo de todos los elementos.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3"/>
          <p:cNvSpPr txBox="1"/>
          <p:nvPr/>
        </p:nvSpPr>
        <p:spPr>
          <a:xfrm>
            <a:off x="407875" y="810653"/>
            <a:ext cx="5232234" cy="246221"/>
          </a:xfrm>
          <a:prstGeom prst="rect">
            <a:avLst/>
          </a:prstGeom>
          <a:noFill/>
          <a:ln>
            <a:noFill/>
          </a:ln>
        </p:spPr>
        <p:txBody>
          <a:bodyPr anchorCtr="0" anchor="t" bIns="0" lIns="0" spcFirstLastPara="1" rIns="0" wrap="square" tIns="0">
            <a:spAutoFit/>
          </a:bodyPr>
          <a:lstStyle/>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En el navegador observaremos algo similar a lo siguiente:</a:t>
            </a:r>
            <a:endParaRPr b="0" i="0" sz="1400" u="none" cap="none" strike="noStrike">
              <a:solidFill>
                <a:srgbClr val="000000"/>
              </a:solidFill>
              <a:latin typeface="Arial"/>
              <a:ea typeface="Arial"/>
              <a:cs typeface="Arial"/>
              <a:sym typeface="Arial"/>
            </a:endParaRPr>
          </a:p>
        </p:txBody>
      </p:sp>
      <p:sp>
        <p:nvSpPr>
          <p:cNvPr id="679" name="Google Shape;679;p7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VIDEO DE FONDO</a:t>
            </a:r>
            <a:endParaRPr b="0" i="0" sz="1700" u="none" cap="none" strike="noStrike">
              <a:solidFill>
                <a:srgbClr val="438AD7"/>
              </a:solidFill>
              <a:latin typeface="Calibri"/>
              <a:ea typeface="Calibri"/>
              <a:cs typeface="Calibri"/>
              <a:sym typeface="Calibri"/>
            </a:endParaRPr>
          </a:p>
        </p:txBody>
      </p:sp>
      <p:sp>
        <p:nvSpPr>
          <p:cNvPr id="680" name="Google Shape;680;p73"/>
          <p:cNvSpPr/>
          <p:nvPr/>
        </p:nvSpPr>
        <p:spPr>
          <a:xfrm>
            <a:off x="2324156" y="1192754"/>
            <a:ext cx="5088165" cy="4149368"/>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New Tab" id="681" name="Google Shape;681;p73"/>
          <p:cNvPicPr preferRelativeResize="0"/>
          <p:nvPr/>
        </p:nvPicPr>
        <p:blipFill rotWithShape="1">
          <a:blip r:embed="rId3">
            <a:alphaModFix/>
          </a:blip>
          <a:srcRect b="37557" l="0" r="0" t="0"/>
          <a:stretch/>
        </p:blipFill>
        <p:spPr>
          <a:xfrm>
            <a:off x="2378908" y="1239297"/>
            <a:ext cx="4978481" cy="1942911"/>
          </a:xfrm>
          <a:prstGeom prst="rect">
            <a:avLst/>
          </a:prstGeom>
          <a:noFill/>
          <a:ln>
            <a:noFill/>
          </a:ln>
        </p:spPr>
      </p:pic>
      <p:pic>
        <p:nvPicPr>
          <p:cNvPr id="682" name="Google Shape;682;p73"/>
          <p:cNvPicPr preferRelativeResize="0"/>
          <p:nvPr/>
        </p:nvPicPr>
        <p:blipFill rotWithShape="1">
          <a:blip r:embed="rId4">
            <a:alphaModFix/>
          </a:blip>
          <a:srcRect b="0" l="0" r="0" t="0"/>
          <a:stretch/>
        </p:blipFill>
        <p:spPr>
          <a:xfrm>
            <a:off x="2527391" y="1935644"/>
            <a:ext cx="4679419" cy="33203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74"/>
          <p:cNvSpPr/>
          <p:nvPr/>
        </p:nvSpPr>
        <p:spPr>
          <a:xfrm>
            <a:off x="203937" y="770440"/>
            <a:ext cx="8812741" cy="34932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El uso de etiquetas semánticas ayuda a definir una estructura clara para una página web</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Es importante definir una estrategia SEO para mejorar el posicionamiento del sitio web en los resultados de los motores de búsqueda.</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Como parte de la estrategia para el posicionamiento, debemos considerar la accesibilidad del sitio web, no como un agregado al mismo sino como parte de su desarrollo.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El uso de etiquetas semánticas contribuye a la accesibilidad de nuestro sitio web.</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Un sitio web generalmente se compone de una serie de páginas HTML que se vinculan entre sí.</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Vincular páginas tanto internas como externas es sencillo con el uso de HTML.</a:t>
            </a:r>
            <a:r>
              <a:rPr b="0" i="0" lang="es-PE" sz="1600" u="none" cap="none" strike="noStrike">
                <a:solidFill>
                  <a:schemeClr val="dk1"/>
                </a:solidFill>
                <a:latin typeface="Calibri"/>
                <a:ea typeface="Calibri"/>
                <a:cs typeface="Calibri"/>
                <a:sym typeface="Calibri"/>
              </a:rPr>
              <a:t> </a:t>
            </a:r>
            <a:endParaRPr b="0" i="0" sz="1700" u="none" cap="none" strike="noStrike">
              <a:solidFill>
                <a:srgbClr val="FFFFFF"/>
              </a:solidFill>
              <a:latin typeface="Calibri"/>
              <a:ea typeface="Calibri"/>
              <a:cs typeface="Calibri"/>
              <a:sym typeface="Calibri"/>
            </a:endParaRPr>
          </a:p>
        </p:txBody>
      </p:sp>
      <p:sp>
        <p:nvSpPr>
          <p:cNvPr id="690" name="Google Shape;690;p7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 name="Google Shape;697;p75"/>
          <p:cNvSpPr/>
          <p:nvPr/>
        </p:nvSpPr>
        <p:spPr>
          <a:xfrm>
            <a:off x="203937" y="929596"/>
            <a:ext cx="8812741" cy="32316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Existen diferentes formatos de video, los cuales emplean códecs que definen la forma como se comprimen los archivos.</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Agregar videos de YouTube o Vimeo es una tarea relativamente sencilla, siendo posible mostrarlos de manera responsive gracias a CSS.</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1700"/>
              <a:buFont typeface="Arial"/>
              <a:buChar char="•"/>
            </a:pPr>
            <a:r>
              <a:rPr b="0" i="0" lang="es-PE" sz="1700" u="none" cap="none" strike="noStrike">
                <a:solidFill>
                  <a:srgbClr val="FFFFFF"/>
                </a:solidFill>
                <a:latin typeface="Calibri"/>
                <a:ea typeface="Calibri"/>
                <a:cs typeface="Calibri"/>
                <a:sym typeface="Calibri"/>
              </a:rPr>
              <a:t>HTML5 facilita la tarea de insertar video y audio a nuestras páginas web de manera que no es necesario utilizar ningún tipo de plugin.</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73025" lvl="0" marL="180975"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a:p>
            <a:pPr indent="-177800" lvl="1" marL="742950" marR="0" rtl="0" algn="l">
              <a:lnSpc>
                <a:spcPct val="100000"/>
              </a:lnSpc>
              <a:spcBef>
                <a:spcPts val="0"/>
              </a:spcBef>
              <a:spcAft>
                <a:spcPts val="0"/>
              </a:spcAft>
              <a:buClr>
                <a:schemeClr val="dk1"/>
              </a:buClr>
              <a:buSzPts val="1700"/>
              <a:buFont typeface="Arial"/>
              <a:buNone/>
            </a:pPr>
            <a:r>
              <a:t/>
            </a:r>
            <a:endParaRPr b="0" i="0" sz="1700" u="none" cap="none" strike="noStrike">
              <a:solidFill>
                <a:srgbClr val="FFFFFF"/>
              </a:solidFill>
              <a:latin typeface="Calibri"/>
              <a:ea typeface="Calibri"/>
              <a:cs typeface="Calibri"/>
              <a:sym typeface="Calibri"/>
            </a:endParaRPr>
          </a:p>
        </p:txBody>
      </p:sp>
      <p:sp>
        <p:nvSpPr>
          <p:cNvPr id="698" name="Google Shape;698;p7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6"/>
          <p:cNvSpPr txBox="1"/>
          <p:nvPr/>
        </p:nvSpPr>
        <p:spPr>
          <a:xfrm>
            <a:off x="398994" y="724843"/>
            <a:ext cx="8594535" cy="4205971"/>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Cátedra Ocampo. (2021). Html 5 – etiquetas semánticas + CSS. Recuperado de </a:t>
            </a:r>
            <a:r>
              <a:rPr b="0" i="1" lang="es-PE" sz="1600" u="sng" cap="none" strike="noStrike">
                <a:solidFill>
                  <a:srgbClr val="0070C0"/>
                </a:solidFill>
                <a:latin typeface="Calibri"/>
                <a:ea typeface="Calibri"/>
                <a:cs typeface="Calibri"/>
                <a:sym typeface="Calibri"/>
                <a:hlinkClick r:id="rId3">
                  <a:extLst>
                    <a:ext uri="{A12FA001-AC4F-418D-AE19-62706E023703}">
                      <ahyp:hlinkClr val="tx"/>
                    </a:ext>
                  </a:extLst>
                </a:hlinkClick>
              </a:rPr>
              <a:t>http://catedraocampo.com.ar/clase-5-html-5-etiquetas-semanticas-css/</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Celada, J. (2021). Seo y Sem: ¿Qué es el posicionamiento SEO y SEM?. Recuperado de </a:t>
            </a:r>
            <a:r>
              <a:rPr b="0" i="1" lang="es-PE" sz="1600" u="sng" cap="none" strike="noStrike">
                <a:solidFill>
                  <a:srgbClr val="0070C0"/>
                </a:solidFill>
                <a:latin typeface="Calibri"/>
                <a:ea typeface="Calibri"/>
                <a:cs typeface="Calibri"/>
                <a:sym typeface="Calibri"/>
                <a:hlinkClick r:id="rId4">
                  <a:extLst>
                    <a:ext uri="{A12FA001-AC4F-418D-AE19-62706E023703}">
                      <ahyp:hlinkClr val="tx"/>
                    </a:ext>
                  </a:extLst>
                </a:hlinkClick>
              </a:rPr>
              <a:t>https://www.palbin.com/es/blog/p32-seo-y-sem-que-es-el-posicionamiento-seo-y-sem.html</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MDN Web Docs. (2021). ¿Qué es la accesibilidad?. Recuperado de </a:t>
            </a:r>
            <a:r>
              <a:rPr b="0" i="1" lang="es-PE" sz="1600" u="sng" cap="none" strike="noStrike">
                <a:solidFill>
                  <a:srgbClr val="0070C0"/>
                </a:solidFill>
                <a:latin typeface="Calibri"/>
                <a:ea typeface="Calibri"/>
                <a:cs typeface="Calibri"/>
                <a:sym typeface="Calibri"/>
                <a:hlinkClick r:id="rId5">
                  <a:extLst>
                    <a:ext uri="{A12FA001-AC4F-418D-AE19-62706E023703}">
                      <ahyp:hlinkClr val="tx"/>
                    </a:ext>
                  </a:extLst>
                </a:hlinkClick>
              </a:rPr>
              <a:t>https://developer.mozilla.org/es/docs/Learn/Accessibility/What_is_accessibility</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MDN Web Docs. (2021). CSS and JavaScript accessibility best practices. Recuperado de </a:t>
            </a:r>
            <a:r>
              <a:rPr b="0" i="1" lang="es-PE" sz="1600" u="sng" cap="none" strike="noStrike">
                <a:solidFill>
                  <a:srgbClr val="0070C0"/>
                </a:solidFill>
                <a:latin typeface="Calibri"/>
                <a:ea typeface="Calibri"/>
                <a:cs typeface="Calibri"/>
                <a:sym typeface="Calibri"/>
                <a:hlinkClick r:id="rId6">
                  <a:extLst>
                    <a:ext uri="{A12FA001-AC4F-418D-AE19-62706E023703}">
                      <ahyp:hlinkClr val="tx"/>
                    </a:ext>
                  </a:extLst>
                </a:hlinkClick>
              </a:rPr>
              <a:t>https://developer.mozilla.org/en-US/docs/Learn/Accessibility/CSS_and_JavaScript</a:t>
            </a:r>
            <a:r>
              <a:rPr b="0" i="1" lang="es-PE" sz="1600" u="none" cap="none" strike="noStrike">
                <a:solidFill>
                  <a:srgbClr val="0070C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MDN Web Docs. (2021). HTML: Una buena base para la accesibilidad. Recuperado de </a:t>
            </a:r>
            <a:r>
              <a:rPr b="0" i="1" lang="es-PE" sz="1600" u="sng" cap="none" strike="noStrike">
                <a:solidFill>
                  <a:srgbClr val="0070C0"/>
                </a:solidFill>
                <a:latin typeface="Calibri"/>
                <a:ea typeface="Calibri"/>
                <a:cs typeface="Calibri"/>
                <a:sym typeface="Calibri"/>
                <a:hlinkClick r:id="rId7">
                  <a:extLst>
                    <a:ext uri="{A12FA001-AC4F-418D-AE19-62706E023703}">
                      <ahyp:hlinkClr val="tx"/>
                    </a:ext>
                  </a:extLst>
                </a:hlinkClick>
              </a:rPr>
              <a:t>https://developer.mozilla.org/es/docs/Learn/Accessibility/HTML</a:t>
            </a:r>
            <a:endParaRPr b="0" i="1" sz="16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006621"/>
              </a:solidFill>
              <a:latin typeface="Calibri"/>
              <a:ea typeface="Calibri"/>
              <a:cs typeface="Calibri"/>
              <a:sym typeface="Calibri"/>
            </a:endParaRPr>
          </a:p>
        </p:txBody>
      </p:sp>
      <p:sp>
        <p:nvSpPr>
          <p:cNvPr id="705" name="Google Shape;705;p7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7"/>
          <p:cNvSpPr txBox="1"/>
          <p:nvPr/>
        </p:nvSpPr>
        <p:spPr>
          <a:xfrm>
            <a:off x="398994" y="724843"/>
            <a:ext cx="8594535" cy="4229121"/>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Padilla, M. (2019). SEO onpage y SEO offpage: Diferencia y Ejemplos. Recuperado de </a:t>
            </a:r>
            <a:r>
              <a:rPr b="0" i="1" lang="es-PE" sz="1600" u="sng" cap="none" strike="noStrike">
                <a:solidFill>
                  <a:srgbClr val="0070C0"/>
                </a:solidFill>
                <a:latin typeface="Calibri"/>
                <a:ea typeface="Calibri"/>
                <a:cs typeface="Calibri"/>
                <a:sym typeface="Calibri"/>
                <a:hlinkClick r:id="rId3">
                  <a:extLst>
                    <a:ext uri="{A12FA001-AC4F-418D-AE19-62706E023703}">
                      <ahyp:hlinkClr val="tx"/>
                    </a:ext>
                  </a:extLst>
                </a:hlinkClick>
              </a:rPr>
              <a:t>https://ecommercemanagers.com/blog/seo-onpage-y-seo-offpage/</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Ramos, A. (2021). SEO y SEM: guía de características y herramientas para tu negocio. Recuperado de </a:t>
            </a:r>
            <a:r>
              <a:rPr b="0" i="1" lang="es-PE" sz="1600" u="sng" cap="none" strike="noStrike">
                <a:solidFill>
                  <a:srgbClr val="0070C0"/>
                </a:solidFill>
                <a:latin typeface="Calibri"/>
                <a:ea typeface="Calibri"/>
                <a:cs typeface="Calibri"/>
                <a:sym typeface="Calibri"/>
                <a:hlinkClick r:id="rId4">
                  <a:extLst>
                    <a:ext uri="{A12FA001-AC4F-418D-AE19-62706E023703}">
                      <ahyp:hlinkClr val="tx"/>
                    </a:ext>
                  </a:extLst>
                </a:hlinkClick>
              </a:rPr>
              <a:t>https://www.lluviadigital.com/seo-y-sem/</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Sherwell, S. (20 de setiembre de 2021). Semántica en HTML5, ¿Qué es y porqué te debe importar? Recuperado de </a:t>
            </a:r>
            <a:r>
              <a:rPr b="0" i="1" lang="es-PE" sz="1600" u="sng" cap="none" strike="noStrike">
                <a:solidFill>
                  <a:srgbClr val="0070C0"/>
                </a:solidFill>
                <a:latin typeface="Calibri"/>
                <a:ea typeface="Calibri"/>
                <a:cs typeface="Calibri"/>
                <a:sym typeface="Calibri"/>
                <a:hlinkClick r:id="rId5">
                  <a:extLst>
                    <a:ext uri="{A12FA001-AC4F-418D-AE19-62706E023703}">
                      <ahyp:hlinkClr val="tx"/>
                    </a:ext>
                  </a:extLst>
                </a:hlinkClick>
              </a:rPr>
              <a:t>https://www.shenansherwell.com/es/desarrollo-web/semantica-html5/</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Carrera, C. (2016). Videos de fondo con HTML5. Recuperado de </a:t>
            </a:r>
            <a:r>
              <a:rPr b="0" i="1" lang="es-PE" sz="1600" u="sng" cap="none" strike="noStrike">
                <a:solidFill>
                  <a:srgbClr val="0070C0"/>
                </a:solidFill>
                <a:latin typeface="Calibri"/>
                <a:ea typeface="Calibri"/>
                <a:cs typeface="Calibri"/>
                <a:sym typeface="Calibri"/>
                <a:hlinkClick r:id="rId6">
                  <a:extLst>
                    <a:ext uri="{A12FA001-AC4F-418D-AE19-62706E023703}">
                      <ahyp:hlinkClr val="tx"/>
                    </a:ext>
                  </a:extLst>
                </a:hlinkClick>
              </a:rPr>
              <a:t>https://www.psdahtmlpasoapaso.com/blog/videos-de-fondo-con-html5/</a:t>
            </a:r>
            <a:endParaRPr b="0" i="1" sz="1600" u="none" cap="none" strike="noStrike">
              <a:solidFill>
                <a:srgbClr val="0070C0"/>
              </a:solidFill>
              <a:latin typeface="Calibri"/>
              <a:ea typeface="Calibri"/>
              <a:cs typeface="Calibri"/>
              <a:sym typeface="Calibri"/>
            </a:endParaRPr>
          </a:p>
          <a:p>
            <a:pPr indent="-2413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ChamanExperience. (s.f.). Tipos de relación de aspecto en vídeo y fotografía. Recuperado de </a:t>
            </a:r>
            <a:r>
              <a:rPr b="0" i="1" lang="es-PE" sz="1600" u="sng" cap="none" strike="noStrike">
                <a:solidFill>
                  <a:srgbClr val="0070C0"/>
                </a:solidFill>
                <a:latin typeface="Calibri"/>
                <a:ea typeface="Calibri"/>
                <a:cs typeface="Calibri"/>
                <a:sym typeface="Calibri"/>
                <a:hlinkClick r:id="rId7">
                  <a:extLst>
                    <a:ext uri="{A12FA001-AC4F-418D-AE19-62706E023703}">
                      <ahyp:hlinkClr val="tx"/>
                    </a:ext>
                  </a:extLst>
                </a:hlinkClick>
              </a:rPr>
              <a:t>https://www.chamanexperience.com/video/tipos-de-relacion-de-aspecto/</a:t>
            </a:r>
            <a:endParaRPr b="0" i="1" sz="1600" u="none" cap="none" strike="noStrike">
              <a:solidFill>
                <a:srgbClr val="0070C0"/>
              </a:solidFill>
              <a:latin typeface="Calibri"/>
              <a:ea typeface="Calibri"/>
              <a:cs typeface="Calibri"/>
              <a:sym typeface="Calibri"/>
            </a:endParaRPr>
          </a:p>
          <a:p>
            <a:pPr indent="-184150" lvl="0" marL="45402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47650" lvl="0" marL="342900" marR="0" rtl="0" algn="l">
              <a:lnSpc>
                <a:spcPct val="100000"/>
              </a:lnSpc>
              <a:spcBef>
                <a:spcPts val="0"/>
              </a:spcBef>
              <a:spcAft>
                <a:spcPts val="0"/>
              </a:spcAft>
              <a:buClr>
                <a:schemeClr val="dk1"/>
              </a:buClr>
              <a:buSzPts val="1500"/>
              <a:buFont typeface="Arial"/>
              <a:buNone/>
            </a:pPr>
            <a:r>
              <a:t/>
            </a:r>
            <a:endParaRPr b="0" i="0" sz="1500" u="none" cap="none" strike="noStrike">
              <a:solidFill>
                <a:srgbClr val="006621"/>
              </a:solidFill>
              <a:latin typeface="Calibri"/>
              <a:ea typeface="Calibri"/>
              <a:cs typeface="Calibri"/>
              <a:sym typeface="Calibri"/>
            </a:endParaRPr>
          </a:p>
        </p:txBody>
      </p:sp>
      <p:sp>
        <p:nvSpPr>
          <p:cNvPr id="712" name="Google Shape;712;p7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8"/>
          <p:cNvSpPr txBox="1"/>
          <p:nvPr/>
        </p:nvSpPr>
        <p:spPr>
          <a:xfrm>
            <a:off x="398994" y="724843"/>
            <a:ext cx="8594535" cy="4229121"/>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Coyier, Ch. (11 de marzo de 2020). Fluid Width Video. Recuperado de</a:t>
            </a:r>
            <a:r>
              <a:rPr b="0" i="1" lang="es-PE" sz="1600" u="none" cap="none" strike="noStrike">
                <a:solidFill>
                  <a:srgbClr val="0070C0"/>
                </a:solidFill>
                <a:latin typeface="Calibri"/>
                <a:ea typeface="Calibri"/>
                <a:cs typeface="Calibri"/>
                <a:sym typeface="Calibri"/>
              </a:rPr>
              <a:t> </a:t>
            </a:r>
            <a:r>
              <a:rPr b="0" i="1" lang="es-PE" sz="1600" u="sng" cap="none" strike="noStrike">
                <a:solidFill>
                  <a:srgbClr val="0070C0"/>
                </a:solidFill>
                <a:latin typeface="Calibri"/>
                <a:ea typeface="Calibri"/>
                <a:cs typeface="Calibri"/>
                <a:sym typeface="Calibri"/>
                <a:hlinkClick r:id="rId3">
                  <a:extLst>
                    <a:ext uri="{A12FA001-AC4F-418D-AE19-62706E023703}">
                      <ahyp:hlinkClr val="tx"/>
                    </a:ext>
                  </a:extLst>
                </a:hlinkClick>
              </a:rPr>
              <a:t>https://css-tricks.com/fluid-width-video/</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Dean, B. (7 de setiembre de 2021). How Many People Use YouTube in 2021? Recuperado de </a:t>
            </a:r>
            <a:r>
              <a:rPr b="0" i="1" lang="es-PE" sz="1600" u="sng" cap="none" strike="noStrike">
                <a:solidFill>
                  <a:srgbClr val="0070C0"/>
                </a:solidFill>
                <a:latin typeface="Calibri"/>
                <a:ea typeface="Calibri"/>
                <a:cs typeface="Calibri"/>
                <a:sym typeface="Calibri"/>
                <a:hlinkClick r:id="rId4">
                  <a:extLst>
                    <a:ext uri="{A12FA001-AC4F-418D-AE19-62706E023703}">
                      <ahyp:hlinkClr val="tx"/>
                    </a:ext>
                  </a:extLst>
                </a:hlinkClick>
              </a:rPr>
              <a:t>https://backlinko.com/youtube-users</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Digital Guide Ionos. (8 de enero de 2020). WebM: todo lo que debes saber sobre el formato de Google. Recuperado de </a:t>
            </a:r>
            <a:r>
              <a:rPr b="0" i="1" lang="es-PE" sz="1600" u="sng" cap="none" strike="noStrike">
                <a:solidFill>
                  <a:srgbClr val="0070C0"/>
                </a:solidFill>
                <a:latin typeface="Calibri"/>
                <a:ea typeface="Calibri"/>
                <a:cs typeface="Calibri"/>
                <a:sym typeface="Calibri"/>
                <a:hlinkClick r:id="rId5">
                  <a:extLst>
                    <a:ext uri="{A12FA001-AC4F-418D-AE19-62706E023703}">
                      <ahyp:hlinkClr val="tx"/>
                    </a:ext>
                  </a:extLst>
                </a:hlinkClick>
              </a:rPr>
              <a:t>https://www.ionos.es/digitalguide/paginas-web/creacion-de-paginas-web/webm/</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Imagar Solutions Company. (3 de diciembre de 2020). ¿Qué es un códec y para qué sirve? Recuperado de </a:t>
            </a:r>
            <a:r>
              <a:rPr b="0" i="1" lang="es-PE" sz="1600" u="sng" cap="none" strike="noStrike">
                <a:solidFill>
                  <a:srgbClr val="0070C0"/>
                </a:solidFill>
                <a:latin typeface="Calibri"/>
                <a:ea typeface="Calibri"/>
                <a:cs typeface="Calibri"/>
                <a:sym typeface="Calibri"/>
                <a:hlinkClick r:id="rId6">
                  <a:extLst>
                    <a:ext uri="{A12FA001-AC4F-418D-AE19-62706E023703}">
                      <ahyp:hlinkClr val="tx"/>
                    </a:ext>
                  </a:extLst>
                </a:hlinkClick>
              </a:rPr>
              <a:t>https://www.imagar.com/blog-desarrollo-web/34262/</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Koblentz, T. (25 de mayo de 2009). Creating Intrinsic Ratios for Video. Recuperado de </a:t>
            </a:r>
            <a:r>
              <a:rPr b="0" i="1" lang="es-PE" sz="1600" u="sng" cap="none" strike="noStrike">
                <a:solidFill>
                  <a:srgbClr val="0070C0"/>
                </a:solidFill>
                <a:latin typeface="Calibri"/>
                <a:ea typeface="Calibri"/>
                <a:cs typeface="Calibri"/>
                <a:sym typeface="Calibri"/>
                <a:hlinkClick r:id="rId7">
                  <a:extLst>
                    <a:ext uri="{A12FA001-AC4F-418D-AE19-62706E023703}">
                      <ahyp:hlinkClr val="tx"/>
                    </a:ext>
                  </a:extLst>
                </a:hlinkClick>
              </a:rPr>
              <a:t>https://alistapart.com/article/creating-intrinsic-ratios-for-video/</a:t>
            </a:r>
            <a:endParaRPr b="0" i="1" sz="1600" u="none" cap="none" strike="noStrike">
              <a:solidFill>
                <a:srgbClr val="0070C0"/>
              </a:solidFill>
              <a:latin typeface="Calibri"/>
              <a:ea typeface="Calibri"/>
              <a:cs typeface="Calibri"/>
              <a:sym typeface="Calibri"/>
            </a:endParaRPr>
          </a:p>
        </p:txBody>
      </p:sp>
      <p:sp>
        <p:nvSpPr>
          <p:cNvPr id="719" name="Google Shape;719;p7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9"/>
          <p:cNvSpPr txBox="1"/>
          <p:nvPr/>
        </p:nvSpPr>
        <p:spPr>
          <a:xfrm>
            <a:off x="398994" y="724843"/>
            <a:ext cx="8594535" cy="4229121"/>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López, J. (2017). Los formatos de vídeo digital: cómo diferenciarlos. Recuperado de </a:t>
            </a:r>
            <a:r>
              <a:rPr b="0" i="1" lang="es-PE" sz="1600" u="sng" cap="none" strike="noStrike">
                <a:solidFill>
                  <a:srgbClr val="0070C0"/>
                </a:solidFill>
                <a:latin typeface="Calibri"/>
                <a:ea typeface="Calibri"/>
                <a:cs typeface="Calibri"/>
                <a:sym typeface="Calibri"/>
                <a:hlinkClick r:id="rId3">
                  <a:extLst>
                    <a:ext uri="{A12FA001-AC4F-418D-AE19-62706E023703}">
                      <ahyp:hlinkClr val="tx"/>
                    </a:ext>
                  </a:extLst>
                </a:hlinkClick>
              </a:rPr>
              <a:t>https://blogthinkbig.com/los-formatos-de-video-digital-como-diferenciarlos</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Manz. (s.f.). Etiquetas HTML de video. Recuperado de </a:t>
            </a:r>
            <a:r>
              <a:rPr b="0" i="1" lang="es-PE" sz="1600" u="sng" cap="none" strike="noStrike">
                <a:solidFill>
                  <a:srgbClr val="0070C0"/>
                </a:solidFill>
                <a:latin typeface="Calibri"/>
                <a:ea typeface="Calibri"/>
                <a:cs typeface="Calibri"/>
                <a:sym typeface="Calibri"/>
                <a:hlinkClick r:id="rId4">
                  <a:extLst>
                    <a:ext uri="{A12FA001-AC4F-418D-AE19-62706E023703}">
                      <ahyp:hlinkClr val="tx"/>
                    </a:ext>
                  </a:extLst>
                </a:hlinkClick>
              </a:rPr>
              <a:t>https://lenguajehtml.com/html/multimedia/etiquetas-html-de-video/</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Ortega, R. (16 de julio de 2021). Todo sobre los diferentes formatos de Vídeo: Xvid, Divx, mp4, h264,Flv. Recuperado de </a:t>
            </a:r>
            <a:r>
              <a:rPr b="0" i="1" lang="es-PE" sz="1600" u="sng" cap="none" strike="noStrike">
                <a:solidFill>
                  <a:srgbClr val="0070C0"/>
                </a:solidFill>
                <a:latin typeface="Calibri"/>
                <a:ea typeface="Calibri"/>
                <a:cs typeface="Calibri"/>
                <a:sym typeface="Calibri"/>
                <a:hlinkClick r:id="rId5">
                  <a:extLst>
                    <a:ext uri="{A12FA001-AC4F-418D-AE19-62706E023703}">
                      <ahyp:hlinkClr val="tx"/>
                    </a:ext>
                  </a:extLst>
                </a:hlinkClick>
              </a:rPr>
              <a:t>https://aulacm.com/formatos-video-xvid-mp4-h264/</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Pandora. (28 de junio de 2013). ¿Qué es un códec? Recuperado de </a:t>
            </a:r>
            <a:r>
              <a:rPr b="0" i="1" lang="es-PE" sz="1600" u="sng" cap="none" strike="noStrike">
                <a:solidFill>
                  <a:srgbClr val="0070C0"/>
                </a:solidFill>
                <a:latin typeface="Calibri"/>
                <a:ea typeface="Calibri"/>
                <a:cs typeface="Calibri"/>
                <a:sym typeface="Calibri"/>
                <a:hlinkClick r:id="rId6">
                  <a:extLst>
                    <a:ext uri="{A12FA001-AC4F-418D-AE19-62706E023703}">
                      <ahyp:hlinkClr val="tx"/>
                    </a:ext>
                  </a:extLst>
                </a:hlinkClick>
              </a:rPr>
              <a:t>https://www.youtube.com/watch?v=HAV9RbEvd0U</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Soporte de Sony. (9 de enero de 2019). ¿Qué son la resolución y la relación de anchura/altura de mi televisor? Recuperado de </a:t>
            </a:r>
            <a:r>
              <a:rPr b="0" i="1" lang="es-PE" sz="1600" u="sng" cap="none" strike="noStrike">
                <a:solidFill>
                  <a:srgbClr val="0070C0"/>
                </a:solidFill>
                <a:latin typeface="Calibri"/>
                <a:ea typeface="Calibri"/>
                <a:cs typeface="Calibri"/>
                <a:sym typeface="Calibri"/>
                <a:hlinkClick r:id="rId7">
                  <a:extLst>
                    <a:ext uri="{A12FA001-AC4F-418D-AE19-62706E023703}">
                      <ahyp:hlinkClr val="tx"/>
                    </a:ext>
                  </a:extLst>
                </a:hlinkClick>
              </a:rPr>
              <a:t>https://www.sony.es/electronics/support/articles/00105548</a:t>
            </a:r>
            <a:endParaRPr b="0" i="1" sz="1600" u="none" cap="none" strike="noStrike">
              <a:solidFill>
                <a:srgbClr val="0070C0"/>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006621"/>
              </a:solidFill>
              <a:latin typeface="Calibri"/>
              <a:ea typeface="Calibri"/>
              <a:cs typeface="Calibri"/>
              <a:sym typeface="Calibri"/>
            </a:endParaRPr>
          </a:p>
        </p:txBody>
      </p:sp>
      <p:sp>
        <p:nvSpPr>
          <p:cNvPr id="726" name="Google Shape;726;p7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8"/>
          <p:cNvSpPr/>
          <p:nvPr/>
        </p:nvSpPr>
        <p:spPr>
          <a:xfrm>
            <a:off x="2833489" y="3515101"/>
            <a:ext cx="3846786" cy="150338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8"/>
          <p:cNvSpPr/>
          <p:nvPr/>
        </p:nvSpPr>
        <p:spPr>
          <a:xfrm>
            <a:off x="2833543" y="1786175"/>
            <a:ext cx="3846786" cy="9393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8"/>
          <p:cNvSpPr txBox="1"/>
          <p:nvPr/>
        </p:nvSpPr>
        <p:spPr>
          <a:xfrm>
            <a:off x="407875" y="751202"/>
            <a:ext cx="8060264"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ETIQUETAS SEMÁNTICAS</a:t>
            </a:r>
            <a:endParaRPr b="0" i="0" sz="1400" u="none" cap="none" strike="noStrike">
              <a:solidFill>
                <a:srgbClr val="000000"/>
              </a:solidFill>
              <a:latin typeface="Arial"/>
              <a:ea typeface="Arial"/>
              <a:cs typeface="Arial"/>
              <a:sym typeface="Arial"/>
            </a:endParaRPr>
          </a:p>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header: </a:t>
            </a:r>
            <a:r>
              <a:rPr b="0" i="0" lang="es-PE" sz="1600" u="none" cap="none" strike="noStrike">
                <a:solidFill>
                  <a:srgbClr val="262626"/>
                </a:solidFill>
                <a:latin typeface="Calibri"/>
                <a:ea typeface="Calibri"/>
                <a:cs typeface="Calibri"/>
                <a:sym typeface="Calibri"/>
              </a:rPr>
              <a:t>define un grupo de elementos a modo de introducción o de navegación. Puede contener elementos de encabezado, un logo, un formulario de búsqueda o la identificación del autor. </a:t>
            </a:r>
            <a:endParaRPr b="0" i="0" sz="1400" u="none" cap="none" strike="noStrike">
              <a:solidFill>
                <a:srgbClr val="000000"/>
              </a:solidFill>
              <a:latin typeface="Arial"/>
              <a:ea typeface="Arial"/>
              <a:cs typeface="Arial"/>
              <a:sym typeface="Arial"/>
            </a:endParaRPr>
          </a:p>
        </p:txBody>
      </p:sp>
      <p:sp>
        <p:nvSpPr>
          <p:cNvPr id="98" name="Google Shape;98;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sp>
        <p:nvSpPr>
          <p:cNvPr id="99" name="Google Shape;99;p8"/>
          <p:cNvSpPr txBox="1"/>
          <p:nvPr/>
        </p:nvSpPr>
        <p:spPr>
          <a:xfrm>
            <a:off x="2884792" y="1843227"/>
            <a:ext cx="3744183"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header</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id</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"titulo"</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9CDCFE"/>
                </a:solidFill>
                <a:latin typeface="Consolas"/>
                <a:ea typeface="Consolas"/>
                <a:cs typeface="Consolas"/>
                <a:sym typeface="Consolas"/>
              </a:rPr>
              <a:t>id</a:t>
            </a:r>
            <a:r>
              <a:rPr b="0" i="0" lang="es-PE" sz="1200" u="none" cap="none" strike="noStrike">
                <a:solidFill>
                  <a:srgbClr val="D4D4D4"/>
                </a:solidFill>
                <a:latin typeface="Consolas"/>
                <a:ea typeface="Consolas"/>
                <a:cs typeface="Consolas"/>
                <a:sym typeface="Consolas"/>
              </a:rPr>
              <a:t>=</a:t>
            </a:r>
            <a:r>
              <a:rPr b="0" i="0" lang="es-PE" sz="1200" u="none" cap="none" strike="noStrike">
                <a:solidFill>
                  <a:srgbClr val="CE9178"/>
                </a:solidFill>
                <a:latin typeface="Consolas"/>
                <a:ea typeface="Consolas"/>
                <a:cs typeface="Consolas"/>
                <a:sym typeface="Consolas"/>
              </a:rPr>
              <a:t>“menu"</a:t>
            </a:r>
            <a:r>
              <a:rPr b="0" i="0" lang="es-PE" sz="1200" u="none" cap="none" strike="noStrike">
                <a:solidFill>
                  <a:srgbClr val="808080"/>
                </a:solidFill>
                <a:latin typeface="Consolas"/>
                <a:ea typeface="Consolas"/>
                <a:cs typeface="Consolas"/>
                <a:sym typeface="Consolas"/>
              </a:rPr>
              <a:t>&gt;&lt;/</a:t>
            </a:r>
            <a:r>
              <a:rPr b="0" i="0" lang="es-PE" sz="1200" u="none" cap="none" strike="noStrike">
                <a:solidFill>
                  <a:srgbClr val="569CD6"/>
                </a:solidFill>
                <a:latin typeface="Consolas"/>
                <a:ea typeface="Consolas"/>
                <a:cs typeface="Consolas"/>
                <a:sym typeface="Consolas"/>
              </a:rPr>
              <a:t>div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header</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100" name="Google Shape;100;p8"/>
          <p:cNvSpPr txBox="1"/>
          <p:nvPr/>
        </p:nvSpPr>
        <p:spPr>
          <a:xfrm>
            <a:off x="407875" y="2989430"/>
            <a:ext cx="7831664" cy="246221"/>
          </a:xfrm>
          <a:prstGeom prst="rect">
            <a:avLst/>
          </a:prstGeom>
          <a:noFill/>
          <a:ln>
            <a:noFill/>
          </a:ln>
        </p:spPr>
        <p:txBody>
          <a:bodyPr anchorCtr="0" anchor="t" bIns="0" lIns="0" spcFirstLastPara="1" rIns="0" wrap="square" tIns="0">
            <a:spAutoFit/>
          </a:bodyPr>
          <a:lstStyle/>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nav: </a:t>
            </a:r>
            <a:r>
              <a:rPr b="0" i="0" lang="es-PE" sz="1600" u="none" cap="none" strike="noStrike">
                <a:solidFill>
                  <a:srgbClr val="262626"/>
                </a:solidFill>
                <a:latin typeface="Calibri"/>
                <a:ea typeface="Calibri"/>
                <a:cs typeface="Calibri"/>
                <a:sym typeface="Calibri"/>
              </a:rPr>
              <a:t>define una sección que agrupa enlaces de navegación tanto internos como externos.</a:t>
            </a:r>
            <a:endParaRPr b="0" i="0" sz="1400" u="none" cap="none" strike="noStrike">
              <a:solidFill>
                <a:srgbClr val="000000"/>
              </a:solidFill>
              <a:latin typeface="Arial"/>
              <a:ea typeface="Arial"/>
              <a:cs typeface="Arial"/>
              <a:sym typeface="Arial"/>
            </a:endParaRPr>
          </a:p>
        </p:txBody>
      </p:sp>
      <p:sp>
        <p:nvSpPr>
          <p:cNvPr id="101" name="Google Shape;101;p8"/>
          <p:cNvSpPr txBox="1"/>
          <p:nvPr/>
        </p:nvSpPr>
        <p:spPr>
          <a:xfrm>
            <a:off x="2884792" y="3578803"/>
            <a:ext cx="3744183"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nav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Películas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Series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Sitio Oficial</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nav</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p:nvPr/>
        </p:nvSpPr>
        <p:spPr>
          <a:xfrm>
            <a:off x="2972690" y="3577477"/>
            <a:ext cx="3846786" cy="169026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9"/>
          <p:cNvSpPr/>
          <p:nvPr/>
        </p:nvSpPr>
        <p:spPr>
          <a:xfrm>
            <a:off x="2972691" y="1750429"/>
            <a:ext cx="3846786" cy="93939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9"/>
          <p:cNvSpPr txBox="1"/>
          <p:nvPr/>
        </p:nvSpPr>
        <p:spPr>
          <a:xfrm>
            <a:off x="407875" y="843269"/>
            <a:ext cx="8080142" cy="73866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ETIQUETAS SEMÁNTICAS</a:t>
            </a:r>
            <a:endParaRPr b="0" i="0" sz="1400" u="none" cap="none" strike="noStrike">
              <a:solidFill>
                <a:srgbClr val="000000"/>
              </a:solidFill>
              <a:latin typeface="Arial"/>
              <a:ea typeface="Arial"/>
              <a:cs typeface="Arial"/>
              <a:sym typeface="Arial"/>
            </a:endParaRPr>
          </a:p>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main: </a:t>
            </a:r>
            <a:r>
              <a:rPr b="0" i="0" lang="es-PE" sz="1600" u="none" cap="none" strike="noStrike">
                <a:solidFill>
                  <a:srgbClr val="262626"/>
                </a:solidFill>
                <a:latin typeface="Calibri"/>
                <a:ea typeface="Calibri"/>
                <a:cs typeface="Calibri"/>
                <a:sym typeface="Calibri"/>
              </a:rPr>
              <a:t>representa el contenido principal del documento. Este contenido debe ser único y debe excluir los contenidos que no sean referidos al tema principal.</a:t>
            </a:r>
            <a:endParaRPr b="0" i="0" sz="1400" u="none" cap="none" strike="noStrike">
              <a:solidFill>
                <a:srgbClr val="000000"/>
              </a:solidFill>
              <a:latin typeface="Arial"/>
              <a:ea typeface="Arial"/>
              <a:cs typeface="Arial"/>
              <a:sym typeface="Arial"/>
            </a:endParaRPr>
          </a:p>
        </p:txBody>
      </p:sp>
      <p:sp>
        <p:nvSpPr>
          <p:cNvPr id="110" name="Google Shape;110;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PE" sz="1700" u="none" cap="none" strike="noStrike">
                <a:solidFill>
                  <a:srgbClr val="438AD7"/>
                </a:solidFill>
                <a:latin typeface="Calibri"/>
                <a:ea typeface="Calibri"/>
                <a:cs typeface="Calibri"/>
                <a:sym typeface="Calibri"/>
              </a:rPr>
              <a:t>/ ETIQUETAS HTML 5 SEMÁNTICAS</a:t>
            </a:r>
            <a:endParaRPr b="0" i="0" sz="1400" u="none" cap="none" strike="noStrike">
              <a:solidFill>
                <a:srgbClr val="000000"/>
              </a:solidFill>
              <a:latin typeface="Arial"/>
              <a:ea typeface="Arial"/>
              <a:cs typeface="Arial"/>
              <a:sym typeface="Arial"/>
            </a:endParaRPr>
          </a:p>
        </p:txBody>
      </p:sp>
      <p:sp>
        <p:nvSpPr>
          <p:cNvPr id="111" name="Google Shape;111;p9"/>
          <p:cNvSpPr txBox="1"/>
          <p:nvPr/>
        </p:nvSpPr>
        <p:spPr>
          <a:xfrm>
            <a:off x="3023992" y="1804628"/>
            <a:ext cx="3744183" cy="83099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main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Artículo 1</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Artículo 2</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article</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main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
        <p:nvSpPr>
          <p:cNvPr id="112" name="Google Shape;112;p9"/>
          <p:cNvSpPr txBox="1"/>
          <p:nvPr/>
        </p:nvSpPr>
        <p:spPr>
          <a:xfrm>
            <a:off x="407875" y="2939284"/>
            <a:ext cx="8239168" cy="492443"/>
          </a:xfrm>
          <a:prstGeom prst="rect">
            <a:avLst/>
          </a:prstGeom>
          <a:noFill/>
          <a:ln>
            <a:noFill/>
          </a:ln>
        </p:spPr>
        <p:txBody>
          <a:bodyPr anchorCtr="0" anchor="t" bIns="0" lIns="0" spcFirstLastPara="1" rIns="0" wrap="square" tIns="0">
            <a:spAutoFit/>
          </a:bodyPr>
          <a:lstStyle/>
          <a:p>
            <a:pPr indent="-360000" lvl="0" marL="36000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section: </a:t>
            </a:r>
            <a:r>
              <a:rPr b="0" i="0" lang="es-PE" sz="1600" u="none" cap="none" strike="noStrike">
                <a:solidFill>
                  <a:srgbClr val="262626"/>
                </a:solidFill>
                <a:latin typeface="Calibri"/>
                <a:ea typeface="Calibri"/>
                <a:cs typeface="Calibri"/>
                <a:sym typeface="Calibri"/>
              </a:rPr>
              <a:t>representa una sección genérica dentro del documento. Una sección agrupa contenido relacionado con un tema determinado. En general, una sección tiene un encabezado.</a:t>
            </a:r>
            <a:endParaRPr b="0" i="0" sz="1400" u="none" cap="none" strike="noStrike">
              <a:solidFill>
                <a:srgbClr val="000000"/>
              </a:solidFill>
              <a:latin typeface="Arial"/>
              <a:ea typeface="Arial"/>
              <a:cs typeface="Arial"/>
              <a:sym typeface="Arial"/>
            </a:endParaRPr>
          </a:p>
        </p:txBody>
      </p:sp>
      <p:sp>
        <p:nvSpPr>
          <p:cNvPr id="113" name="Google Shape;113;p9"/>
          <p:cNvSpPr txBox="1"/>
          <p:nvPr/>
        </p:nvSpPr>
        <p:spPr>
          <a:xfrm>
            <a:off x="3023619" y="3617343"/>
            <a:ext cx="3744183"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    &lt;</a:t>
            </a:r>
            <a:r>
              <a:rPr b="0" i="0" lang="es-PE" sz="1200" u="none" cap="none" strike="noStrike">
                <a:solidFill>
                  <a:srgbClr val="569CD6"/>
                </a:solidFill>
                <a:latin typeface="Consolas"/>
                <a:ea typeface="Consolas"/>
                <a:cs typeface="Consolas"/>
                <a:sym typeface="Consolas"/>
              </a:rPr>
              <a:t>h2</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Principales coberturas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h2</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Accidentes de tránsito</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Consulta ambulatoria</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r>
              <a:rPr b="0" i="0" lang="es-PE" sz="1200" u="none" cap="none" strike="noStrike">
                <a:solidFill>
                  <a:srgbClr val="D4D4D4"/>
                </a:solidFill>
                <a:latin typeface="Consolas"/>
                <a:ea typeface="Consolas"/>
                <a:cs typeface="Consolas"/>
                <a:sym typeface="Consolas"/>
              </a:rPr>
              <a:t>Emergencias</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li</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D4D4D4"/>
                </a:solidFill>
                <a:latin typeface="Consolas"/>
                <a:ea typeface="Consolas"/>
                <a:cs typeface="Consolas"/>
                <a:sym typeface="Consolas"/>
              </a:rPr>
              <a:t>    </a:t>
            </a: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ul</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808080"/>
                </a:solidFill>
                <a:latin typeface="Consolas"/>
                <a:ea typeface="Consolas"/>
                <a:cs typeface="Consolas"/>
                <a:sym typeface="Consolas"/>
              </a:rPr>
              <a:t>&lt;/</a:t>
            </a:r>
            <a:r>
              <a:rPr b="0" i="0" lang="es-PE" sz="1200" u="none" cap="none" strike="noStrike">
                <a:solidFill>
                  <a:srgbClr val="569CD6"/>
                </a:solidFill>
                <a:latin typeface="Consolas"/>
                <a:ea typeface="Consolas"/>
                <a:cs typeface="Consolas"/>
                <a:sym typeface="Consolas"/>
              </a:rPr>
              <a:t>section</a:t>
            </a:r>
            <a:r>
              <a:rPr b="0" i="0" lang="es-PE" sz="1200" u="none" cap="none" strike="noStrike">
                <a:solidFill>
                  <a:srgbClr val="808080"/>
                </a:solidFill>
                <a:latin typeface="Consolas"/>
                <a:ea typeface="Consolas"/>
                <a:cs typeface="Consolas"/>
                <a:sym typeface="Consolas"/>
              </a:rPr>
              <a:t>&gt;</a:t>
            </a:r>
            <a:endParaRPr b="0" i="0" sz="1200" u="none" cap="none" strike="noStrike">
              <a:solidFill>
                <a:srgbClr val="D4D4D4"/>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2021-10-24T19:35:47Z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